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" name="1.3.6 Structural Role of Biomolecules"/>
          <p:cNvSpPr txBox="1"/>
          <p:nvPr>
            <p:ph type="ctrTitle"/>
          </p:nvPr>
        </p:nvSpPr>
        <p:spPr>
          <a:xfrm>
            <a:off x="685800" y="2286000"/>
            <a:ext cx="7772400" cy="1143001"/>
          </a:xfrm>
          <a:prstGeom prst="rect">
            <a:avLst/>
          </a:prstGeom>
        </p:spPr>
        <p:txBody>
          <a:bodyPr/>
          <a:lstStyle>
            <a:lvl1pPr defTabSz="822959">
              <a:defRPr sz="3959"/>
            </a:lvl1pPr>
          </a:lstStyle>
          <a:p>
            <a:pPr/>
            <a:r>
              <a:t>1.3.6 Structural Role of Biomolecules</a:t>
            </a:r>
          </a:p>
        </p:txBody>
      </p:sp>
      <p:sp>
        <p:nvSpPr>
          <p:cNvPr id="41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" name="What does the ‘Structural Role of Biomolecules’ mean?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 defTabSz="832104">
              <a:defRPr sz="3640">
                <a:solidFill>
                  <a:srgbClr val="009900"/>
                </a:solidFill>
              </a:defRPr>
            </a:lvl1pPr>
          </a:lstStyle>
          <a:p>
            <a:pPr/>
            <a:r>
              <a:t>What does the ‘Structural Role of Biomolecules’ mean?</a:t>
            </a:r>
          </a:p>
        </p:txBody>
      </p:sp>
      <p:sp>
        <p:nvSpPr>
          <p:cNvPr id="45" name="Structure = the way in which something is built e.g. timber structure, steel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solidFill>
                  <a:srgbClr val="0066FF"/>
                </a:solidFill>
              </a:defRPr>
            </a:pPr>
            <a:r>
              <a:t>Structure</a:t>
            </a:r>
            <a:r>
              <a:rPr>
                <a:solidFill>
                  <a:srgbClr val="000000"/>
                </a:solidFill>
              </a:rPr>
              <a:t> = the way in which something is built e.g. timber structure, steel structure</a:t>
            </a:r>
            <a:endParaRPr>
              <a:solidFill>
                <a:srgbClr val="000000"/>
              </a:solidFill>
            </a:endParaRPr>
          </a:p>
          <a:p>
            <a:pPr>
              <a:buSzTx/>
              <a:buNone/>
              <a:defRPr>
                <a:solidFill>
                  <a:srgbClr val="0066FF"/>
                </a:solidFill>
              </a:defRPr>
            </a:pPr>
            <a:r>
              <a:t>Role</a:t>
            </a:r>
            <a:r>
              <a:rPr>
                <a:solidFill>
                  <a:srgbClr val="000000"/>
                </a:solidFill>
              </a:rPr>
              <a:t> = function/job or position</a:t>
            </a:r>
            <a:endParaRPr>
              <a:solidFill>
                <a:srgbClr val="000000"/>
              </a:solidFill>
            </a:endParaRPr>
          </a:p>
          <a:p>
            <a:pPr>
              <a:buSzTx/>
              <a:buNone/>
              <a:defRPr>
                <a:solidFill>
                  <a:srgbClr val="0066FF"/>
                </a:solidFill>
              </a:defRPr>
            </a:pPr>
            <a:r>
              <a:t>Biomolecules</a:t>
            </a:r>
            <a:r>
              <a:rPr>
                <a:solidFill>
                  <a:srgbClr val="000000"/>
                </a:solidFill>
              </a:rPr>
              <a:t> = carbohydrates, fats, proteins</a:t>
            </a:r>
            <a:endParaRPr>
              <a:solidFill>
                <a:srgbClr val="000000"/>
              </a:solidFill>
            </a:endParaRPr>
          </a:p>
          <a:p>
            <a:pPr>
              <a:buSzTx/>
              <a:buNone/>
              <a:defRPr>
                <a:solidFill>
                  <a:srgbClr val="FF0000"/>
                </a:solidFill>
              </a:defRPr>
            </a:pPr>
            <a:r>
              <a:t>Structural Role of Biomolecules</a:t>
            </a:r>
            <a:r>
              <a:rPr>
                <a:solidFill>
                  <a:srgbClr val="000000"/>
                </a:solidFill>
              </a:rPr>
              <a:t> = the function/job of carbohydrates, fats, proteins in making various parts of living things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" name="Structural role of Carbohydrate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6FF"/>
                </a:solidFill>
              </a:defRPr>
            </a:lvl1pPr>
          </a:lstStyle>
          <a:p>
            <a:pPr/>
            <a:r>
              <a:t>Structural role of Carbohydrate</a:t>
            </a:r>
          </a:p>
        </p:txBody>
      </p:sp>
      <p:sp>
        <p:nvSpPr>
          <p:cNvPr id="49" name="Cell Structure…"/>
          <p:cNvSpPr txBox="1"/>
          <p:nvPr>
            <p:ph type="body" sz="half" idx="1"/>
          </p:nvPr>
        </p:nvSpPr>
        <p:spPr>
          <a:xfrm>
            <a:off x="685800" y="1981200"/>
            <a:ext cx="4876800" cy="46482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solidFill>
                  <a:srgbClr val="009900"/>
                </a:solidFill>
              </a:defRPr>
            </a:pPr>
            <a:r>
              <a:t>Cell Structure </a:t>
            </a:r>
          </a:p>
          <a:p>
            <a:pPr>
              <a:buChar char="•"/>
            </a:pPr>
            <a:r>
              <a:t>Cellulose (polysaccharide) found in plant cell walls</a:t>
            </a:r>
          </a:p>
          <a:p>
            <a:pPr>
              <a:buChar char="•"/>
            </a:pPr>
          </a:p>
          <a:p>
            <a:pPr>
              <a:buChar char="•"/>
            </a:pPr>
          </a:p>
          <a:p>
            <a:pPr>
              <a:buChar char="•"/>
            </a:pPr>
            <a:r>
              <a:t>Chitin (polysaccharide) found in fungal cell walls and insect exoskeletons</a:t>
            </a:r>
          </a:p>
        </p:txBody>
      </p:sp>
      <p:pic>
        <p:nvPicPr>
          <p:cNvPr id="50" name="chitin - cuticle.jpeg" descr="chitin - cuticl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0" y="4343400"/>
            <a:ext cx="1512888" cy="2057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cellulose.jpeg" descr="cellulos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1905000"/>
            <a:ext cx="2124075" cy="1938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9" grpId="1"/>
      <p:bldP build="whole" bldLvl="1" animBg="1" rev="0" advAuto="0" spid="51" grpId="2"/>
      <p:bldP build="whole" bldLvl="1" animBg="1" rev="0" advAuto="0" spid="50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" name="Structural role of Proteins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6FF"/>
                </a:solidFill>
              </a:defRPr>
            </a:lvl1pPr>
          </a:lstStyle>
          <a:p>
            <a:pPr/>
            <a:r>
              <a:t>Structural role of Proteins</a:t>
            </a:r>
          </a:p>
        </p:txBody>
      </p:sp>
      <p:sp>
        <p:nvSpPr>
          <p:cNvPr id="55" name="Cell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solidFill>
                  <a:srgbClr val="009900"/>
                </a:solidFill>
              </a:defRPr>
            </a:pPr>
            <a:r>
              <a:t>Cell structure</a:t>
            </a:r>
          </a:p>
          <a:p>
            <a:pPr>
              <a:buChar char="•"/>
            </a:pPr>
            <a:r>
              <a:t>Proteins are fibrous (threadlike) in nature. </a:t>
            </a:r>
          </a:p>
          <a:p>
            <a:pPr>
              <a:buChar char="•"/>
            </a:pPr>
            <a:r>
              <a:t>They combine with phospholipids to from </a:t>
            </a:r>
            <a:r>
              <a:rPr>
                <a:solidFill>
                  <a:srgbClr val="FF0000"/>
                </a:solidFill>
              </a:rPr>
              <a:t>cell membranes</a:t>
            </a:r>
            <a:r>
              <a:t> (lipoproteins)</a:t>
            </a:r>
          </a:p>
          <a:p>
            <a:pPr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Keratin</a:t>
            </a:r>
            <a:r>
              <a:rPr>
                <a:solidFill>
                  <a:srgbClr val="000000"/>
                </a:solidFill>
              </a:rPr>
              <a:t> is the structural protein in skin, hair and nails</a:t>
            </a:r>
            <a:endParaRPr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Myosin</a:t>
            </a:r>
            <a:r>
              <a:rPr>
                <a:solidFill>
                  <a:srgbClr val="000000"/>
                </a:solidFill>
              </a:rPr>
              <a:t> is the structural protein in muscle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59" name="What does the ‘Structural Role of Biomolecules’ mean?…"/>
          <p:cNvSpPr txBox="1"/>
          <p:nvPr>
            <p:ph type="body" idx="1"/>
          </p:nvPr>
        </p:nvSpPr>
        <p:spPr>
          <a:xfrm>
            <a:off x="685800" y="1981200"/>
            <a:ext cx="8153400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What does the ‘Structural Role of Biomolecules’ mean?</a:t>
            </a:r>
          </a:p>
          <a:p>
            <a:pPr>
              <a:buSzTx/>
              <a:buNone/>
            </a:pPr>
          </a:p>
          <a:p>
            <a:pPr>
              <a:buSzTx/>
              <a:buNone/>
              <a:defRPr>
                <a:solidFill>
                  <a:srgbClr val="FF0000"/>
                </a:solidFill>
              </a:defRPr>
            </a:pPr>
            <a:r>
              <a:t>Structural Role of Biomolecules</a:t>
            </a:r>
            <a:r>
              <a:rPr>
                <a:solidFill>
                  <a:srgbClr val="000000"/>
                </a:solidFill>
              </a:rPr>
              <a:t> = the function / job of carbohydrates, fats, proteins in making various parts of living things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2" name="Structural role of Lipids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6FF"/>
                </a:solidFill>
              </a:defRPr>
            </a:lvl1pPr>
          </a:lstStyle>
          <a:p>
            <a:pPr/>
            <a:r>
              <a:t>Structural role of Lipids</a:t>
            </a:r>
          </a:p>
        </p:txBody>
      </p:sp>
      <p:sp>
        <p:nvSpPr>
          <p:cNvPr id="63" name="Cell Structure…"/>
          <p:cNvSpPr txBox="1"/>
          <p:nvPr>
            <p:ph type="body" idx="1"/>
          </p:nvPr>
        </p:nvSpPr>
        <p:spPr>
          <a:xfrm>
            <a:off x="685800" y="1981200"/>
            <a:ext cx="8305800" cy="4648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>
                <a:solidFill>
                  <a:srgbClr val="009900"/>
                </a:solidFill>
              </a:defRPr>
            </a:pPr>
            <a:r>
              <a:t>Cell Structure</a:t>
            </a:r>
          </a:p>
          <a:p>
            <a:pPr>
              <a:lnSpc>
                <a:spcPct val="90000"/>
              </a:lnSpc>
              <a:buChar char="•"/>
            </a:pPr>
            <a:r>
              <a:t>Important </a:t>
            </a:r>
            <a:r>
              <a:rPr>
                <a:solidFill>
                  <a:srgbClr val="FF0000"/>
                </a:solidFill>
              </a:rPr>
              <a:t>storage</a:t>
            </a:r>
            <a:r>
              <a:t> molecules in organisms</a:t>
            </a:r>
          </a:p>
          <a:p>
            <a:pPr>
              <a:lnSpc>
                <a:spcPct val="90000"/>
              </a:lnSpc>
              <a:buChar char="•"/>
            </a:pPr>
            <a:r>
              <a:t>Heat </a:t>
            </a:r>
            <a:r>
              <a:rPr>
                <a:solidFill>
                  <a:srgbClr val="FF0000"/>
                </a:solidFill>
              </a:rPr>
              <a:t>insulation</a:t>
            </a:r>
            <a:r>
              <a:t> – e.g. under the skin</a:t>
            </a:r>
          </a:p>
          <a:p>
            <a:pPr>
              <a:lnSpc>
                <a:spcPct val="90000"/>
              </a:lnSpc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Waterproof</a:t>
            </a:r>
            <a:r>
              <a:rPr>
                <a:solidFill>
                  <a:srgbClr val="000000"/>
                </a:solidFill>
              </a:rPr>
              <a:t> the body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Protection</a:t>
            </a:r>
            <a:r>
              <a:rPr>
                <a:solidFill>
                  <a:srgbClr val="000000"/>
                </a:solidFill>
              </a:rPr>
              <a:t> around body organs e.g. kidney, heart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har char="•"/>
            </a:pPr>
            <a:r>
              <a:t>Phospholipids and lipoproteins are major </a:t>
            </a:r>
            <a:r>
              <a:rPr>
                <a:solidFill>
                  <a:srgbClr val="FF0000"/>
                </a:solidFill>
              </a:rPr>
              <a:t>components</a:t>
            </a:r>
            <a:r>
              <a:t> in </a:t>
            </a:r>
            <a:r>
              <a:rPr>
                <a:solidFill>
                  <a:srgbClr val="FF0000"/>
                </a:solidFill>
              </a:rPr>
              <a:t>cell membranes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Myelin</a:t>
            </a:r>
            <a:r>
              <a:rPr>
                <a:solidFill>
                  <a:srgbClr val="000000"/>
                </a:solidFill>
              </a:rPr>
              <a:t> helps transmit messages in nerve cells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67" name="What is the structural role of protein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What is the structural role of proteins?</a:t>
            </a:r>
          </a:p>
          <a:p>
            <a:pPr>
              <a:buChar char="•"/>
            </a:pPr>
            <a:r>
              <a:t>Proteins are fibrous (threadlike) in nature. </a:t>
            </a:r>
          </a:p>
          <a:p>
            <a:pPr>
              <a:buChar char="•"/>
            </a:pPr>
            <a:r>
              <a:t>They combine with phospholipids to from </a:t>
            </a:r>
            <a:r>
              <a:rPr>
                <a:solidFill>
                  <a:srgbClr val="FF0000"/>
                </a:solidFill>
              </a:rPr>
              <a:t>cell membranes</a:t>
            </a:r>
            <a:r>
              <a:t> (lipoproteins)</a:t>
            </a:r>
          </a:p>
          <a:p>
            <a:pPr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Keratin</a:t>
            </a:r>
            <a:r>
              <a:rPr>
                <a:solidFill>
                  <a:srgbClr val="000000"/>
                </a:solidFill>
              </a:rPr>
              <a:t> is the structural protein in skin, hair and nails</a:t>
            </a:r>
            <a:endParaRPr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Char char="•"/>
              <a:defRPr>
                <a:solidFill>
                  <a:srgbClr val="FF0000"/>
                </a:solidFill>
              </a:defRPr>
            </a:pPr>
            <a:r>
              <a:t>Myosin</a:t>
            </a:r>
            <a:r>
              <a:rPr>
                <a:solidFill>
                  <a:srgbClr val="000000"/>
                </a:solidFill>
              </a:rPr>
              <a:t> is the structural protein in muscle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Need to know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Need to know</a:t>
            </a:r>
          </a:p>
        </p:txBody>
      </p:sp>
      <p:sp>
        <p:nvSpPr>
          <p:cNvPr id="71" name="Structural Role of Biomolecu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•"/>
            </a:pPr>
            <a:r>
              <a:t>Structural Role of Biomolecules </a:t>
            </a:r>
          </a:p>
          <a:p>
            <a:pPr>
              <a:buChar char="•"/>
            </a:pPr>
            <a:r>
              <a:t>State carbohydrates role as cellulose in cell walls </a:t>
            </a:r>
          </a:p>
          <a:p>
            <a:pPr>
              <a:buChar char="•"/>
            </a:pPr>
            <a:r>
              <a:t>State proteins role as fibrous protein e.g. keratin or as myosin </a:t>
            </a:r>
          </a:p>
          <a:p>
            <a:pPr>
              <a:buChar char="•"/>
            </a:pPr>
            <a:r>
              <a:t>State the role of lipids as Phospholipids in cell membranes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" name="END"/>
          <p:cNvSpPr txBox="1"/>
          <p:nvPr>
            <p:ph type="title"/>
          </p:nvPr>
        </p:nvSpPr>
        <p:spPr>
          <a:xfrm>
            <a:off x="685800" y="2859087"/>
            <a:ext cx="7772400" cy="1143001"/>
          </a:xfrm>
          <a:prstGeom prst="rect">
            <a:avLst/>
          </a:prstGeom>
        </p:spPr>
        <p:txBody>
          <a:bodyPr/>
          <a:lstStyle>
            <a:lvl1pPr>
              <a:defRPr sz="6600"/>
            </a:lvl1pPr>
          </a:lstStyle>
          <a:p>
            <a:pPr/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