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" name="Shape 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bmp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2" name="1.3.8 Minerals"/>
          <p:cNvSpPr txBox="1"/>
          <p:nvPr>
            <p:ph type="ctrTitle"/>
          </p:nvPr>
        </p:nvSpPr>
        <p:spPr>
          <a:xfrm>
            <a:off x="685800" y="2286000"/>
            <a:ext cx="7772400" cy="1143001"/>
          </a:xfrm>
          <a:prstGeom prst="rect">
            <a:avLst/>
          </a:prstGeom>
        </p:spPr>
        <p:txBody>
          <a:bodyPr/>
          <a:lstStyle/>
          <a:p>
            <a:pPr/>
            <a:r>
              <a:t>1.3.8 Minerals</a:t>
            </a:r>
          </a:p>
        </p:txBody>
      </p:sp>
      <p:sp>
        <p:nvSpPr>
          <p:cNvPr id="33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6" name="Minerals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Minerals</a:t>
            </a:r>
          </a:p>
        </p:txBody>
      </p:sp>
      <p:sp>
        <p:nvSpPr>
          <p:cNvPr id="37" name="What are mineral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SzTx/>
              <a:buNone/>
            </a:pPr>
            <a:r>
              <a:t>What are minerals?</a:t>
            </a:r>
          </a:p>
          <a:p>
            <a:pPr>
              <a:spcBef>
                <a:spcPts val="0"/>
              </a:spcBef>
              <a:buSzTx/>
              <a:buNone/>
            </a:pPr>
            <a:r>
              <a:t>They are salts formed from the earth’s rocks. </a:t>
            </a:r>
          </a:p>
          <a:p>
            <a:pPr>
              <a:spcBef>
                <a:spcPts val="0"/>
              </a:spcBef>
              <a:buSzTx/>
              <a:buNone/>
            </a:pPr>
            <a:r>
              <a:t>These mineral salts then dissolve in water and are absorbed by plants.</a:t>
            </a:r>
          </a:p>
          <a:p>
            <a:pPr>
              <a:spcBef>
                <a:spcPts val="0"/>
              </a:spcBef>
              <a:buSzTx/>
              <a:buNone/>
            </a:pPr>
            <a:r>
              <a:t>Animals get their minerals by eating plants or other animals that contain them.</a:t>
            </a:r>
          </a:p>
          <a:p>
            <a:pPr>
              <a:spcBef>
                <a:spcPts val="0"/>
              </a:spcBef>
              <a:buSzTx/>
              <a:buNone/>
              <a:defRPr>
                <a:solidFill>
                  <a:srgbClr val="FF0000"/>
                </a:solidFill>
              </a:defRPr>
            </a:pPr>
            <a:r>
              <a:t>NB Minerals</a:t>
            </a:r>
            <a:r>
              <a:rPr>
                <a:solidFill>
                  <a:srgbClr val="000000"/>
                </a:solidFill>
              </a:rPr>
              <a:t> are required by organisms in very small amounts.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" name="Minerals and Plants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Minerals and Plants</a:t>
            </a:r>
          </a:p>
        </p:txBody>
      </p:sp>
      <p:sp>
        <p:nvSpPr>
          <p:cNvPr id="41" name="Plants absorb minerals through their root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SzTx/>
              <a:buNone/>
            </a:pPr>
            <a:r>
              <a:t>Plants absorb minerals through their roots.</a:t>
            </a:r>
          </a:p>
          <a:p>
            <a:pPr>
              <a:spcBef>
                <a:spcPts val="0"/>
              </a:spcBef>
              <a:buSzTx/>
              <a:buNone/>
            </a:pPr>
            <a:r>
              <a:t>They use: </a:t>
            </a:r>
          </a:p>
          <a:p>
            <a:pPr>
              <a:spcBef>
                <a:spcPts val="0"/>
              </a:spcBef>
              <a:buChar char="•"/>
              <a:defRPr>
                <a:solidFill>
                  <a:srgbClr val="FF0000"/>
                </a:solidFill>
              </a:defRPr>
            </a:pPr>
            <a:r>
              <a:t>Calcium</a:t>
            </a:r>
            <a:r>
              <a:rPr>
                <a:solidFill>
                  <a:srgbClr val="000000"/>
                </a:solidFill>
              </a:rPr>
              <a:t> (Ca) to make </a:t>
            </a:r>
            <a:r>
              <a:rPr>
                <a:solidFill>
                  <a:schemeClr val="accent2"/>
                </a:solidFill>
              </a:rPr>
              <a:t>cell walls</a:t>
            </a:r>
            <a:endParaRPr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  <a:buChar char="•"/>
              <a:defRPr>
                <a:solidFill>
                  <a:srgbClr val="FF0000"/>
                </a:solidFill>
              </a:defRPr>
            </a:pPr>
            <a:r>
              <a:t>Magnesium</a:t>
            </a:r>
            <a:r>
              <a:rPr>
                <a:solidFill>
                  <a:srgbClr val="000000"/>
                </a:solidFill>
              </a:rPr>
              <a:t> (Mg) to make the pigment </a:t>
            </a:r>
            <a:r>
              <a:rPr>
                <a:solidFill>
                  <a:schemeClr val="accent2"/>
                </a:solidFill>
              </a:rPr>
              <a:t>chlorophyll</a:t>
            </a:r>
            <a:r>
              <a:rPr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Char char="•"/>
              <a:defRPr>
                <a:solidFill>
                  <a:srgbClr val="FF0000"/>
                </a:solidFill>
              </a:defRPr>
            </a:pPr>
            <a:r>
              <a:t>Nitrates</a:t>
            </a:r>
            <a:r>
              <a:rPr>
                <a:solidFill>
                  <a:srgbClr val="000000"/>
                </a:solidFill>
              </a:rPr>
              <a:t> (N) to make </a:t>
            </a:r>
            <a:r>
              <a:rPr>
                <a:solidFill>
                  <a:schemeClr val="accent2"/>
                </a:solidFill>
              </a:rPr>
              <a:t>proteins</a:t>
            </a:r>
            <a:r>
              <a:rPr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Char char="•"/>
              <a:defRPr>
                <a:solidFill>
                  <a:srgbClr val="FF0000"/>
                </a:solidFill>
              </a:defRPr>
            </a:pPr>
            <a:r>
              <a:t>Phosphates</a:t>
            </a:r>
            <a:r>
              <a:rPr>
                <a:solidFill>
                  <a:srgbClr val="000000"/>
                </a:solidFill>
              </a:rPr>
              <a:t> (P) to make </a:t>
            </a:r>
            <a:r>
              <a:rPr>
                <a:solidFill>
                  <a:schemeClr val="accent2"/>
                </a:solidFill>
              </a:rPr>
              <a:t>ATP, DNA</a:t>
            </a:r>
            <a:r>
              <a:rPr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4" name="Minerals and Animals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Minerals and Animals</a:t>
            </a:r>
          </a:p>
        </p:txBody>
      </p:sp>
      <p:sp>
        <p:nvSpPr>
          <p:cNvPr id="45" name="Animals get their minerals in the food they eat.…"/>
          <p:cNvSpPr txBox="1"/>
          <p:nvPr>
            <p:ph type="body" idx="1"/>
          </p:nvPr>
        </p:nvSpPr>
        <p:spPr>
          <a:xfrm>
            <a:off x="685800" y="1981200"/>
            <a:ext cx="8001000" cy="41148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Animals get their minerals in the food they eat.</a:t>
            </a:r>
          </a:p>
          <a:p>
            <a:pPr>
              <a:buSzTx/>
              <a:buNone/>
            </a:pPr>
            <a:r>
              <a:t>They use </a:t>
            </a:r>
          </a:p>
          <a:p>
            <a:pPr>
              <a:buChar char="•"/>
              <a:defRPr>
                <a:solidFill>
                  <a:srgbClr val="FF0000"/>
                </a:solidFill>
              </a:defRPr>
            </a:pPr>
            <a:r>
              <a:t>Calcium</a:t>
            </a:r>
            <a:r>
              <a:rPr>
                <a:solidFill>
                  <a:srgbClr val="000000"/>
                </a:solidFill>
              </a:rPr>
              <a:t> (Ca) to make </a:t>
            </a:r>
            <a:r>
              <a:rPr>
                <a:solidFill>
                  <a:schemeClr val="accent2"/>
                </a:solidFill>
              </a:rPr>
              <a:t>bones and teeth</a:t>
            </a:r>
            <a:r>
              <a:rPr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>
              <a:buChar char="•"/>
              <a:defRPr>
                <a:solidFill>
                  <a:srgbClr val="FF0000"/>
                </a:solidFill>
              </a:defRPr>
            </a:pPr>
            <a:r>
              <a:t>Iron</a:t>
            </a:r>
            <a:r>
              <a:rPr>
                <a:solidFill>
                  <a:srgbClr val="000000"/>
                </a:solidFill>
              </a:rPr>
              <a:t> (Fe) to make the pigment </a:t>
            </a:r>
            <a:r>
              <a:rPr>
                <a:solidFill>
                  <a:schemeClr val="accent2"/>
                </a:solidFill>
              </a:rPr>
              <a:t>haemoglobin</a:t>
            </a:r>
            <a:endParaRPr>
              <a:solidFill>
                <a:schemeClr val="accent2"/>
              </a:solidFill>
            </a:endParaRPr>
          </a:p>
          <a:p>
            <a:pPr>
              <a:buChar char="•"/>
              <a:defRPr>
                <a:solidFill>
                  <a:srgbClr val="FF0000"/>
                </a:solidFill>
              </a:defRPr>
            </a:pPr>
            <a:r>
              <a:t>Sodium</a:t>
            </a:r>
            <a:r>
              <a:rPr>
                <a:solidFill>
                  <a:srgbClr val="000000"/>
                </a:solidFill>
              </a:rPr>
              <a:t> (Na) for the regulation of the osmotic balance (</a:t>
            </a:r>
            <a:r>
              <a:rPr>
                <a:solidFill>
                  <a:schemeClr val="accent2"/>
                </a:solidFill>
              </a:rPr>
              <a:t>water content</a:t>
            </a:r>
            <a:r>
              <a:rPr>
                <a:solidFill>
                  <a:srgbClr val="000000"/>
                </a:solidFill>
              </a:rPr>
              <a:t>) of cells and the blood.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" name="Learning check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49" name="How do plants get their mineral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SzTx/>
              <a:buNone/>
            </a:pPr>
            <a:r>
              <a:t>How do plants get their minerals?</a:t>
            </a:r>
          </a:p>
          <a:p>
            <a:pPr>
              <a:spcBef>
                <a:spcPts val="0"/>
              </a:spcBef>
              <a:buSzTx/>
              <a:buNone/>
            </a:pPr>
            <a:r>
              <a:t>_________________________________</a:t>
            </a:r>
          </a:p>
          <a:p>
            <a:pPr>
              <a:spcBef>
                <a:spcPts val="0"/>
              </a:spcBef>
              <a:buSzTx/>
              <a:buNone/>
            </a:pPr>
            <a:r>
              <a:t>Plants use:</a:t>
            </a:r>
          </a:p>
          <a:p>
            <a:pPr>
              <a:spcBef>
                <a:spcPts val="0"/>
              </a:spcBef>
              <a:buChar char="•"/>
              <a:defRPr>
                <a:solidFill>
                  <a:srgbClr val="FF0000"/>
                </a:solidFill>
              </a:defRPr>
            </a:pPr>
            <a:r>
              <a:t>Calcium</a:t>
            </a:r>
            <a:r>
              <a:rPr>
                <a:solidFill>
                  <a:srgbClr val="000000"/>
                </a:solidFill>
              </a:rPr>
              <a:t> (Ca) to make ________</a:t>
            </a: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Char char="•"/>
              <a:defRPr>
                <a:solidFill>
                  <a:srgbClr val="FF0000"/>
                </a:solidFill>
              </a:defRPr>
            </a:pPr>
            <a:r>
              <a:t>Magnesium</a:t>
            </a:r>
            <a:r>
              <a:rPr>
                <a:solidFill>
                  <a:srgbClr val="000000"/>
                </a:solidFill>
              </a:rPr>
              <a:t> (Mg) to make _________</a:t>
            </a: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SzTx/>
              <a:buNone/>
            </a:pPr>
            <a:r>
              <a:t>	_________</a:t>
            </a:r>
          </a:p>
          <a:p>
            <a:pPr>
              <a:spcBef>
                <a:spcPts val="0"/>
              </a:spcBef>
              <a:buChar char="•"/>
              <a:defRPr>
                <a:solidFill>
                  <a:srgbClr val="FF0000"/>
                </a:solidFill>
              </a:defRPr>
            </a:pPr>
            <a:r>
              <a:t>Nitrates</a:t>
            </a:r>
            <a:r>
              <a:rPr>
                <a:solidFill>
                  <a:srgbClr val="000000"/>
                </a:solidFill>
              </a:rPr>
              <a:t> (N) to make ______</a:t>
            </a: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Char char="•"/>
              <a:defRPr>
                <a:solidFill>
                  <a:srgbClr val="FF0000"/>
                </a:solidFill>
              </a:defRPr>
            </a:pPr>
            <a:r>
              <a:t>Phosphates</a:t>
            </a:r>
            <a:r>
              <a:rPr>
                <a:solidFill>
                  <a:srgbClr val="000000"/>
                </a:solidFill>
              </a:rPr>
              <a:t> (P) to make _________</a:t>
            </a:r>
          </a:p>
        </p:txBody>
      </p:sp>
      <p:sp>
        <p:nvSpPr>
          <p:cNvPr id="50" name="cell walls"/>
          <p:cNvSpPr txBox="1"/>
          <p:nvPr/>
        </p:nvSpPr>
        <p:spPr>
          <a:xfrm>
            <a:off x="4732337" y="3430587"/>
            <a:ext cx="1828801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>
                <a:solidFill>
                  <a:schemeClr val="accent2"/>
                </a:solidFill>
              </a:defRPr>
            </a:lvl1pPr>
          </a:lstStyle>
          <a:p>
            <a:pPr/>
            <a:r>
              <a:t>cell walls</a:t>
            </a:r>
          </a:p>
        </p:txBody>
      </p:sp>
      <p:sp>
        <p:nvSpPr>
          <p:cNvPr id="51" name="the pigment"/>
          <p:cNvSpPr txBox="1"/>
          <p:nvPr/>
        </p:nvSpPr>
        <p:spPr>
          <a:xfrm>
            <a:off x="5364162" y="3919537"/>
            <a:ext cx="4191001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pPr/>
            <a:r>
              <a:t>the pigment</a:t>
            </a:r>
          </a:p>
        </p:txBody>
      </p:sp>
      <p:sp>
        <p:nvSpPr>
          <p:cNvPr id="52" name="chlorophyll"/>
          <p:cNvSpPr txBox="1"/>
          <p:nvPr/>
        </p:nvSpPr>
        <p:spPr>
          <a:xfrm>
            <a:off x="1031875" y="4400550"/>
            <a:ext cx="2133600" cy="54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>
                <a:solidFill>
                  <a:schemeClr val="accent2"/>
                </a:solidFill>
              </a:defRPr>
            </a:lvl1pPr>
          </a:lstStyle>
          <a:p>
            <a:pPr/>
            <a:r>
              <a:t>chlorophyll</a:t>
            </a:r>
          </a:p>
        </p:txBody>
      </p:sp>
      <p:sp>
        <p:nvSpPr>
          <p:cNvPr id="53" name="proteins"/>
          <p:cNvSpPr txBox="1"/>
          <p:nvPr/>
        </p:nvSpPr>
        <p:spPr>
          <a:xfrm>
            <a:off x="4452937" y="4899025"/>
            <a:ext cx="1600201" cy="54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>
                <a:solidFill>
                  <a:schemeClr val="accent2"/>
                </a:solidFill>
              </a:defRPr>
            </a:lvl1pPr>
          </a:lstStyle>
          <a:p>
            <a:pPr/>
            <a:r>
              <a:t>proteins</a:t>
            </a:r>
          </a:p>
        </p:txBody>
      </p:sp>
      <p:sp>
        <p:nvSpPr>
          <p:cNvPr id="54" name="ATP, DNA"/>
          <p:cNvSpPr txBox="1"/>
          <p:nvPr/>
        </p:nvSpPr>
        <p:spPr>
          <a:xfrm>
            <a:off x="4962525" y="5387975"/>
            <a:ext cx="2438400" cy="54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>
                <a:solidFill>
                  <a:schemeClr val="accent2"/>
                </a:solidFill>
              </a:defRPr>
            </a:lvl1pPr>
          </a:lstStyle>
          <a:p>
            <a:pPr/>
            <a:r>
              <a:t>ATP, DNA</a:t>
            </a:r>
          </a:p>
        </p:txBody>
      </p:sp>
      <p:sp>
        <p:nvSpPr>
          <p:cNvPr id="55" name="Plants absorb minerals through their roots"/>
          <p:cNvSpPr txBox="1"/>
          <p:nvPr/>
        </p:nvSpPr>
        <p:spPr>
          <a:xfrm>
            <a:off x="693737" y="2473325"/>
            <a:ext cx="7086601" cy="54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pPr/>
            <a:r>
              <a:t>Plants absorb minerals through their roots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" grpId="3"/>
      <p:bldP build="whole" bldLvl="1" animBg="1" rev="0" advAuto="0" spid="51" grpId="4"/>
      <p:bldP build="p" bldLvl="1" animBg="1" rev="0" advAuto="0" spid="49" grpId="1"/>
      <p:bldP build="whole" bldLvl="1" animBg="1" rev="0" advAuto="0" spid="54" grpId="7"/>
      <p:bldP build="whole" bldLvl="1" animBg="1" rev="0" advAuto="0" spid="53" grpId="6"/>
      <p:bldP build="whole" bldLvl="1" animBg="1" rev="0" advAuto="0" spid="52" grpId="5"/>
      <p:bldP build="whole" bldLvl="1" animBg="1" rev="0" advAuto="0" spid="55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" name="Learning check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/>
          <a:p>
            <a:pPr/>
            <a:r>
              <a:t>Learning check</a:t>
            </a:r>
          </a:p>
        </p:txBody>
      </p:sp>
      <p:sp>
        <p:nvSpPr>
          <p:cNvPr id="59" name="How do animals get their mineral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</a:pPr>
            <a:r>
              <a:t>How do animals get their minerals?</a:t>
            </a:r>
          </a:p>
          <a:p>
            <a:pPr>
              <a:lnSpc>
                <a:spcPct val="90000"/>
              </a:lnSpc>
              <a:buSzTx/>
              <a:buNone/>
            </a:pPr>
            <a:r>
              <a:t>________________</a:t>
            </a:r>
          </a:p>
          <a:p>
            <a:pPr>
              <a:lnSpc>
                <a:spcPct val="90000"/>
              </a:lnSpc>
              <a:buSzTx/>
              <a:buNone/>
            </a:pPr>
            <a:r>
              <a:t>Animals use:</a:t>
            </a:r>
          </a:p>
          <a:p>
            <a:pPr>
              <a:lnSpc>
                <a:spcPct val="90000"/>
              </a:lnSpc>
              <a:buChar char="•"/>
              <a:defRPr>
                <a:solidFill>
                  <a:srgbClr val="FF0000"/>
                </a:solidFill>
              </a:defRPr>
            </a:pPr>
            <a:r>
              <a:t>Calcium</a:t>
            </a:r>
            <a:r>
              <a:rPr>
                <a:solidFill>
                  <a:srgbClr val="000000"/>
                </a:solidFill>
              </a:rPr>
              <a:t> (Ca) to make ____________</a:t>
            </a:r>
            <a:endParaRPr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har char="•"/>
              <a:defRPr>
                <a:solidFill>
                  <a:srgbClr val="FF0000"/>
                </a:solidFill>
              </a:defRPr>
            </a:pPr>
            <a:r>
              <a:t>Iron</a:t>
            </a:r>
            <a:r>
              <a:rPr>
                <a:solidFill>
                  <a:srgbClr val="000000"/>
                </a:solidFill>
              </a:rPr>
              <a:t> (Fe) to make the pigment __________</a:t>
            </a:r>
            <a:endParaRPr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Char char="•"/>
              <a:defRPr>
                <a:solidFill>
                  <a:srgbClr val="FF0000"/>
                </a:solidFill>
              </a:defRPr>
            </a:pPr>
            <a:r>
              <a:t>Sodium</a:t>
            </a:r>
            <a:r>
              <a:rPr>
                <a:solidFill>
                  <a:srgbClr val="000000"/>
                </a:solidFill>
              </a:rPr>
              <a:t> (Na) for the regulation of the _____________ (___________) of cells and the blood.</a:t>
            </a:r>
          </a:p>
        </p:txBody>
      </p:sp>
      <p:sp>
        <p:nvSpPr>
          <p:cNvPr id="60" name="bones and teeth"/>
          <p:cNvSpPr txBox="1"/>
          <p:nvPr/>
        </p:nvSpPr>
        <p:spPr>
          <a:xfrm>
            <a:off x="4711700" y="3527425"/>
            <a:ext cx="3276600" cy="54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>
                <a:solidFill>
                  <a:schemeClr val="accent2"/>
                </a:solidFill>
              </a:defRPr>
            </a:lvl1pPr>
          </a:lstStyle>
          <a:p>
            <a:pPr/>
            <a:r>
              <a:t>bones and teeth</a:t>
            </a:r>
          </a:p>
        </p:txBody>
      </p:sp>
      <p:sp>
        <p:nvSpPr>
          <p:cNvPr id="61" name="haemoglobin"/>
          <p:cNvSpPr txBox="1"/>
          <p:nvPr/>
        </p:nvSpPr>
        <p:spPr>
          <a:xfrm>
            <a:off x="5988050" y="4070350"/>
            <a:ext cx="2393950" cy="54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>
                <a:solidFill>
                  <a:schemeClr val="accent2"/>
                </a:solidFill>
              </a:defRPr>
            </a:lvl1pPr>
          </a:lstStyle>
          <a:p>
            <a:pPr/>
            <a:r>
              <a:t>haemoglobin</a:t>
            </a:r>
          </a:p>
        </p:txBody>
      </p:sp>
      <p:sp>
        <p:nvSpPr>
          <p:cNvPr id="62" name="osmotic balance"/>
          <p:cNvSpPr txBox="1"/>
          <p:nvPr/>
        </p:nvSpPr>
        <p:spPr>
          <a:xfrm>
            <a:off x="1033462" y="5062537"/>
            <a:ext cx="2928938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pPr/>
            <a:r>
              <a:t>osmotic balance</a:t>
            </a:r>
          </a:p>
        </p:txBody>
      </p:sp>
      <p:sp>
        <p:nvSpPr>
          <p:cNvPr id="63" name="water content"/>
          <p:cNvSpPr txBox="1"/>
          <p:nvPr/>
        </p:nvSpPr>
        <p:spPr>
          <a:xfrm>
            <a:off x="3940175" y="5072062"/>
            <a:ext cx="2590800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>
                <a:solidFill>
                  <a:schemeClr val="accent2"/>
                </a:solidFill>
              </a:defRPr>
            </a:lvl1pPr>
          </a:lstStyle>
          <a:p>
            <a:pPr/>
            <a:r>
              <a:t>water content</a:t>
            </a:r>
          </a:p>
        </p:txBody>
      </p:sp>
      <p:sp>
        <p:nvSpPr>
          <p:cNvPr id="64" name="In the food they eat"/>
          <p:cNvSpPr txBox="1"/>
          <p:nvPr/>
        </p:nvSpPr>
        <p:spPr>
          <a:xfrm>
            <a:off x="738187" y="2482850"/>
            <a:ext cx="3505201" cy="54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900"/>
              </a:spcBef>
              <a:defRPr sz="3200"/>
            </a:lvl1pPr>
          </a:lstStyle>
          <a:p>
            <a:pPr/>
            <a:r>
              <a:t>In the food they eat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2" grpId="5"/>
      <p:bldP build="whole" bldLvl="1" animBg="1" rev="0" advAuto="0" spid="63" grpId="6"/>
      <p:bldP build="whole" bldLvl="1" animBg="1" rev="0" advAuto="0" spid="64" grpId="2"/>
      <p:bldP build="whole" bldLvl="1" animBg="1" rev="0" advAuto="0" spid="61" grpId="4"/>
      <p:bldP build="whole" bldLvl="1" animBg="1" rev="0" advAuto="0" spid="60" grpId="3"/>
      <p:bldP build="p" bldLvl="1" animBg="1" rev="0" advAuto="0" spid="5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" name="Minerals Summary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Minerals Summary</a:t>
            </a:r>
          </a:p>
        </p:txBody>
      </p:sp>
      <p:sp>
        <p:nvSpPr>
          <p:cNvPr id="68" name="They are required to:…"/>
          <p:cNvSpPr txBox="1"/>
          <p:nvPr>
            <p:ph type="body" idx="1"/>
          </p:nvPr>
        </p:nvSpPr>
        <p:spPr>
          <a:xfrm>
            <a:off x="457200" y="1676400"/>
            <a:ext cx="8229600" cy="500062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Tx/>
              <a:buNone/>
            </a:pPr>
            <a:r>
              <a:t>They are required to:</a:t>
            </a:r>
          </a:p>
          <a:p>
            <a:pPr>
              <a:lnSpc>
                <a:spcPct val="80000"/>
              </a:lnSpc>
              <a:buChar char="•"/>
            </a:pPr>
            <a:r>
              <a:t>Form part of rigid body tissues</a:t>
            </a:r>
          </a:p>
          <a:p>
            <a:pPr>
              <a:lnSpc>
                <a:spcPct val="80000"/>
              </a:lnSpc>
              <a:buSzTx/>
              <a:buNone/>
            </a:pPr>
            <a:r>
              <a:t>		</a:t>
            </a:r>
            <a:r>
              <a:rPr>
                <a:solidFill>
                  <a:srgbClr val="FF0000"/>
                </a:solidFill>
              </a:rPr>
              <a:t>Calcium</a:t>
            </a:r>
            <a:r>
              <a:t> in bones and </a:t>
            </a:r>
            <a:r>
              <a:rPr>
                <a:solidFill>
                  <a:schemeClr val="accent2"/>
                </a:solidFill>
              </a:rPr>
              <a:t>cell walls</a:t>
            </a:r>
            <a:endParaRPr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har char="•"/>
            </a:pPr>
            <a:r>
              <a:t>Form certain pigments</a:t>
            </a:r>
          </a:p>
          <a:p>
            <a:pPr>
              <a:lnSpc>
                <a:spcPct val="80000"/>
              </a:lnSpc>
              <a:buSzTx/>
              <a:buNone/>
              <a:defRPr>
                <a:solidFill>
                  <a:srgbClr val="FF0000"/>
                </a:solidFill>
              </a:defRPr>
            </a:pPr>
            <a:r>
              <a:t>		Iron </a:t>
            </a:r>
            <a:r>
              <a:rPr>
                <a:solidFill>
                  <a:srgbClr val="000000"/>
                </a:solidFill>
              </a:rPr>
              <a:t>is needed to make </a:t>
            </a:r>
            <a:r>
              <a:rPr>
                <a:solidFill>
                  <a:schemeClr val="accent2"/>
                </a:solidFill>
              </a:rPr>
              <a:t>haemoglobin</a:t>
            </a:r>
            <a:r>
              <a:rPr>
                <a:solidFill>
                  <a:srgbClr val="000000"/>
                </a:solidFill>
              </a:rPr>
              <a:t> – the red pigment of  blood</a:t>
            </a:r>
            <a:endParaRPr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SzTx/>
              <a:buNone/>
              <a:defRPr>
                <a:solidFill>
                  <a:srgbClr val="FF0000"/>
                </a:solidFill>
              </a:defRPr>
            </a:pPr>
            <a:r>
              <a:t>		Magnesium </a:t>
            </a:r>
            <a:r>
              <a:rPr>
                <a:solidFill>
                  <a:srgbClr val="000000"/>
                </a:solidFill>
              </a:rPr>
              <a:t>is needed to make </a:t>
            </a:r>
            <a:r>
              <a:rPr>
                <a:solidFill>
                  <a:schemeClr val="accent2"/>
                </a:solidFill>
              </a:rPr>
              <a:t>chlorophyll</a:t>
            </a:r>
            <a:r>
              <a:rPr>
                <a:solidFill>
                  <a:srgbClr val="000000"/>
                </a:solidFill>
              </a:rPr>
              <a:t> – the green pigment in plants</a:t>
            </a:r>
            <a:endParaRPr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Char char="•"/>
            </a:pPr>
            <a:r>
              <a:t>Regulate body fluids</a:t>
            </a:r>
          </a:p>
          <a:p>
            <a:pPr>
              <a:lnSpc>
                <a:spcPct val="80000"/>
              </a:lnSpc>
              <a:buSzTx/>
              <a:buNone/>
              <a:defRPr>
                <a:solidFill>
                  <a:srgbClr val="FF0000"/>
                </a:solidFill>
              </a:defRPr>
            </a:pPr>
            <a:r>
              <a:t>		Sodium</a:t>
            </a:r>
            <a:r>
              <a:rPr>
                <a:solidFill>
                  <a:srgbClr val="000000"/>
                </a:solidFill>
              </a:rPr>
              <a:t> balances </a:t>
            </a:r>
            <a:r>
              <a:rPr>
                <a:solidFill>
                  <a:schemeClr val="accent2"/>
                </a:solidFill>
              </a:rPr>
              <a:t>water content</a:t>
            </a:r>
            <a:r>
              <a:rPr>
                <a:solidFill>
                  <a:srgbClr val="000000"/>
                </a:solidFill>
              </a:rPr>
              <a:t> in cells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6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1" name="Need to know"/>
          <p:cNvSpPr txBox="1"/>
          <p:nvPr>
            <p:ph type="title"/>
          </p:nvPr>
        </p:nvSpPr>
        <p:spPr>
          <a:xfrm>
            <a:off x="685800" y="609599"/>
            <a:ext cx="7772400" cy="11430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Need to know</a:t>
            </a:r>
          </a:p>
        </p:txBody>
      </p:sp>
      <p:sp>
        <p:nvSpPr>
          <p:cNvPr id="72" name="Minerals required in small amounts…"/>
          <p:cNvSpPr txBox="1"/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•"/>
            </a:pPr>
            <a:r>
              <a:t>Minerals required in small amounts</a:t>
            </a:r>
          </a:p>
          <a:p>
            <a:pPr>
              <a:lnSpc>
                <a:spcPct val="90000"/>
              </a:lnSpc>
              <a:buChar char="•"/>
            </a:pPr>
            <a:r>
              <a:t>Minerals used in three ways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</a:pPr>
            <a:r>
              <a:t>Form part of rigid body structures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</a:pPr>
            <a:r>
              <a:t>Form soft body tissues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</a:pPr>
            <a:r>
              <a:t>Function in  cellular and body fluids</a:t>
            </a:r>
          </a:p>
          <a:p>
            <a:pPr>
              <a:lnSpc>
                <a:spcPct val="90000"/>
              </a:lnSpc>
              <a:buChar char="•"/>
            </a:pPr>
            <a:r>
              <a:t>State the requirements &amp; use of any 2 minerals in plants. </a:t>
            </a:r>
          </a:p>
          <a:p>
            <a:pPr>
              <a:lnSpc>
                <a:spcPct val="90000"/>
              </a:lnSpc>
              <a:buChar char="•"/>
            </a:pPr>
            <a:r>
              <a:t>State the requirements &amp; use of any 2 minerals in animals.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7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xfrm>
            <a:off x="8265159" y="6248400"/>
            <a:ext cx="193041" cy="28708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5" name="END"/>
          <p:cNvSpPr txBox="1"/>
          <p:nvPr>
            <p:ph type="title"/>
          </p:nvPr>
        </p:nvSpPr>
        <p:spPr>
          <a:xfrm>
            <a:off x="685800" y="2859087"/>
            <a:ext cx="7772400" cy="1143001"/>
          </a:xfrm>
          <a:prstGeom prst="rect">
            <a:avLst/>
          </a:prstGeom>
        </p:spPr>
        <p:txBody>
          <a:bodyPr/>
          <a:lstStyle>
            <a:lvl1pPr>
              <a:defRPr sz="6600"/>
            </a:lvl1pPr>
          </a:lstStyle>
          <a:p>
            <a:pPr/>
            <a:r>
              <a:t>END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