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media/image2.jpeg" ContentType="image/jpeg"/>
  <Override PartName="/ppt/media/image3.jpeg" ContentType="image/jpeg"/>
  <Override PartName="/ppt/media/image4.jpeg" ContentType="image/jpeg"/>
  <Override PartName="/ppt/media/image5.jpeg" ContentType="image/jpeg"/>
  <Override PartName="/ppt/media/image6.jpeg" ContentType="image/jpeg"/>
  <Override PartName="/ppt/media/image7.jpeg" ContentType="image/jpeg"/>
  <Override PartName="/ppt/media/image8.jpeg" ContentType="image/jpeg"/>
  <Override PartName="/ppt/media/image9.jpeg" ContentType="image/jpeg"/>
  <Override PartName="/ppt/media/image10.jpeg" ContentType="image/jpeg"/>
  <Override PartName="/ppt/media/image11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84" r:id="rId36"/>
    <p:sldId id="285" r:id="rId37"/>
    <p:sldId id="286" r:id="rId38"/>
    <p:sldId id="287" r:id="rId39"/>
    <p:sldId id="288" r:id="rId40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ECDD"/>
          </a:solidFill>
        </a:fill>
      </a:tcStyle>
    </a:wholeTbl>
    <a:band2H>
      <a:tcTxStyle b="def" i="def"/>
      <a:tcStyle>
        <a:tcBdr/>
        <a:fill>
          <a:solidFill>
            <a:srgbClr val="E6F6E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Relationship Id="rId32" Type="http://schemas.openxmlformats.org/officeDocument/2006/relationships/slide" Target="slides/slide25.xml"/><Relationship Id="rId33" Type="http://schemas.openxmlformats.org/officeDocument/2006/relationships/slide" Target="slides/slide26.xml"/><Relationship Id="rId34" Type="http://schemas.openxmlformats.org/officeDocument/2006/relationships/slide" Target="slides/slide27.xml"/><Relationship Id="rId35" Type="http://schemas.openxmlformats.org/officeDocument/2006/relationships/slide" Target="slides/slide28.xml"/><Relationship Id="rId36" Type="http://schemas.openxmlformats.org/officeDocument/2006/relationships/slide" Target="slides/slide29.xml"/><Relationship Id="rId37" Type="http://schemas.openxmlformats.org/officeDocument/2006/relationships/slide" Target="slides/slide30.xml"/><Relationship Id="rId38" Type="http://schemas.openxmlformats.org/officeDocument/2006/relationships/slide" Target="slides/slide31.xml"/><Relationship Id="rId39" Type="http://schemas.openxmlformats.org/officeDocument/2006/relationships/slide" Target="slides/slide32.xml"/><Relationship Id="rId40" Type="http://schemas.openxmlformats.org/officeDocument/2006/relationships/slide" Target="slides/slide33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53" name="Shape 53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1pPr>
    <a:lvl2pPr indent="228600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2pPr>
    <a:lvl3pPr indent="457200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3pPr>
    <a:lvl4pPr indent="685800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4pPr>
    <a:lvl5pPr indent="914400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5pPr>
    <a:lvl6pPr indent="1143000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6pPr>
    <a:lvl7pPr indent="1371600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7pPr>
    <a:lvl8pPr indent="1600200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8pPr>
    <a:lvl9pPr indent="1828800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2" name="Title Text"/>
          <p:cNvSpPr txBox="1"/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3" name="Body Level One…"/>
          <p:cNvSpPr txBox="1"/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marL="0" indent="0" algn="ctr">
              <a:buSzTx/>
              <a:buNone/>
            </a:lvl1pPr>
            <a:lvl2pPr marL="0" indent="457200" algn="ctr">
              <a:buSzTx/>
              <a:buNone/>
            </a:lvl2pPr>
            <a:lvl3pPr marL="0" indent="914400" algn="ctr">
              <a:buSzTx/>
              <a:buNone/>
            </a:lvl3pPr>
            <a:lvl4pPr marL="0" indent="1371600" algn="ctr">
              <a:buSzTx/>
              <a:buNone/>
            </a:lvl4pPr>
            <a:lvl5pPr marL="0" indent="1828800" algn="ctr">
              <a:buSzTx/>
              <a:buNone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idx="1"/>
          </p:nvPr>
        </p:nvSpPr>
        <p:spPr>
          <a:xfrm>
            <a:off x="685800" y="1571625"/>
            <a:ext cx="7772400" cy="41148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3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Body Level One…"/>
          <p:cNvSpPr txBox="1"/>
          <p:nvPr>
            <p:ph type="body" sz="half" idx="1"/>
          </p:nvPr>
        </p:nvSpPr>
        <p:spPr>
          <a:xfrm>
            <a:off x="685799" y="1571625"/>
            <a:ext cx="3814235" cy="41148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blipFill rotWithShape="1">
          <a:blip r:embed="rId2"/>
          <a:srcRect l="0" t="0" r="0" b="0"/>
          <a:tile tx="0" ty="0" sx="100000" sy="100000" flip="none" algn="tl"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"/>
          <p:cNvSpPr txBox="1"/>
          <p:nvPr>
            <p:ph type="sldNum" sz="quarter" idx="2"/>
          </p:nvPr>
        </p:nvSpPr>
        <p:spPr>
          <a:xfrm>
            <a:off x="8176259" y="6248400"/>
            <a:ext cx="281941" cy="287087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>
            <a:spAutoFit/>
          </a:bodyPr>
          <a:lstStyle>
            <a:lvl1pPr algn="r">
              <a:defRPr sz="1400"/>
            </a:lvl1pPr>
          </a:lstStyle>
          <a:p>
            <a:pPr/>
            <a:fld id="{86CB4B4D-7CA3-9044-876B-883B54F8677D}" type="slidenum"/>
          </a:p>
        </p:txBody>
      </p:sp>
      <p:sp>
        <p:nvSpPr>
          <p:cNvPr id="3" name="Title Text"/>
          <p:cNvSpPr txBox="1"/>
          <p:nvPr>
            <p:ph type="title"/>
          </p:nvPr>
        </p:nvSpPr>
        <p:spPr>
          <a:xfrm>
            <a:off x="685800" y="247650"/>
            <a:ext cx="7772400" cy="1143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4" name="Body Level One…"/>
          <p:cNvSpPr txBox="1"/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</p:sldLayoutIdLst>
  <p:transition xmlns:p14="http://schemas.microsoft.com/office/powerpoint/2010/main" spd="med" advClick="1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5pPr>
      <a:lvl6pPr marL="0" marR="0" indent="457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6pPr>
      <a:lvl7pPr marL="0" marR="0" indent="914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7pPr>
      <a:lvl8pPr marL="0" marR="0" indent="1371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8pPr>
      <a:lvl9pPr marL="0" marR="0" indent="18288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»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–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–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4pPr>
      <a:lvl5pPr marL="22352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»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5pPr>
      <a:lvl6pPr marL="26924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6pPr>
      <a:lvl7pPr marL="31496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7pPr>
      <a:lvl8pPr marL="36068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8pPr>
      <a:lvl9pPr marL="40640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jpeg"/><Relationship Id="rId3" Type="http://schemas.openxmlformats.org/officeDocument/2006/relationships/image" Target="../media/image5.jpeg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jpeg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eg"/></Relationships>
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0.jpeg"/></Relationships>
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1.jpeg"/></Relationships>

</file>

<file path=ppt/slides/_rels/slide2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2.jpe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jpe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lide Number"/>
          <p:cNvSpPr txBox="1"/>
          <p:nvPr>
            <p:ph type="sldNum" sz="quarter" idx="2"/>
          </p:nvPr>
        </p:nvSpPr>
        <p:spPr>
          <a:xfrm>
            <a:off x="8265159" y="6248400"/>
            <a:ext cx="193041" cy="287087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56" name="1.4.6 Energy Flow"/>
          <p:cNvSpPr txBox="1"/>
          <p:nvPr>
            <p:ph type="ctrTitle"/>
          </p:nvPr>
        </p:nvSpPr>
        <p:spPr>
          <a:xfrm>
            <a:off x="685800" y="2286000"/>
            <a:ext cx="7772400" cy="1143001"/>
          </a:xfrm>
          <a:prstGeom prst="rect">
            <a:avLst/>
          </a:prstGeom>
        </p:spPr>
        <p:txBody>
          <a:bodyPr/>
          <a:lstStyle/>
          <a:p>
            <a:pPr/>
            <a:r>
              <a:t>1.4.6 Energy Flow</a:t>
            </a:r>
          </a:p>
        </p:txBody>
      </p:sp>
      <p:sp>
        <p:nvSpPr>
          <p:cNvPr id="57" name="Body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57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lide Number"/>
          <p:cNvSpPr txBox="1"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93" name="Grazing Food Chains"/>
          <p:cNvSpPr txBox="1"/>
          <p:nvPr>
            <p:ph type="title"/>
          </p:nvPr>
        </p:nvSpPr>
        <p:spPr>
          <a:xfrm>
            <a:off x="685800" y="247649"/>
            <a:ext cx="7772400" cy="1143002"/>
          </a:xfrm>
          <a:prstGeom prst="rect">
            <a:avLst/>
          </a:prstGeom>
        </p:spPr>
        <p:txBody>
          <a:bodyPr/>
          <a:lstStyle/>
          <a:p>
            <a:pPr/>
            <a:r>
              <a:t>Grazing Food Chains</a:t>
            </a:r>
          </a:p>
        </p:txBody>
      </p:sp>
      <p:pic>
        <p:nvPicPr>
          <p:cNvPr id="94" name="C3.5a Grazing food chain 1.jpeg" descr="C3.5a Grazing food chain 1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90600" y="1524000"/>
            <a:ext cx="7096125" cy="1895475"/>
          </a:xfrm>
          <a:prstGeom prst="rect">
            <a:avLst/>
          </a:prstGeom>
          <a:ln w="12700">
            <a:miter lim="400000"/>
          </a:ln>
        </p:spPr>
      </p:pic>
      <p:pic>
        <p:nvPicPr>
          <p:cNvPr id="95" name="C3.5b Grazing food chain.jpeg" descr="C3.5b Grazing food chain.jpe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0" y="4114800"/>
            <a:ext cx="9144000" cy="122713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lide Number"/>
          <p:cNvSpPr txBox="1"/>
          <p:nvPr>
            <p:ph type="sldNum" sz="quarter" idx="2"/>
          </p:nvPr>
        </p:nvSpPr>
        <p:spPr>
          <a:xfrm>
            <a:off x="8182858" y="6248400"/>
            <a:ext cx="275343" cy="287087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98" name="A Detritus food chain"/>
          <p:cNvSpPr txBox="1"/>
          <p:nvPr>
            <p:ph type="title"/>
          </p:nvPr>
        </p:nvSpPr>
        <p:spPr>
          <a:xfrm>
            <a:off x="685800" y="247649"/>
            <a:ext cx="7772400" cy="1143002"/>
          </a:xfrm>
          <a:prstGeom prst="rect">
            <a:avLst/>
          </a:prstGeom>
        </p:spPr>
        <p:txBody>
          <a:bodyPr/>
          <a:lstStyle/>
          <a:p>
            <a:pPr/>
            <a:r>
              <a:t>A Detritus food chain</a:t>
            </a:r>
          </a:p>
        </p:txBody>
      </p:sp>
      <p:sp>
        <p:nvSpPr>
          <p:cNvPr id="99" name="is one where the chain begins with dead organic matter and animal waste (detritus) e.g.…"/>
          <p:cNvSpPr txBox="1"/>
          <p:nvPr>
            <p:ph type="body" idx="1"/>
          </p:nvPr>
        </p:nvSpPr>
        <p:spPr>
          <a:xfrm>
            <a:off x="685800" y="1571625"/>
            <a:ext cx="7772400" cy="4524375"/>
          </a:xfrm>
          <a:prstGeom prst="rect">
            <a:avLst/>
          </a:prstGeom>
        </p:spPr>
        <p:txBody>
          <a:bodyPr/>
          <a:lstStyle/>
          <a:p>
            <a:pPr>
              <a:buSzTx/>
              <a:buNone/>
            </a:pPr>
            <a:r>
              <a:t>is one where the chain begins with </a:t>
            </a:r>
            <a:r>
              <a:rPr>
                <a:solidFill>
                  <a:srgbClr val="FF0000"/>
                </a:solidFill>
              </a:rPr>
              <a:t>dead organic matter</a:t>
            </a:r>
            <a:r>
              <a:t> and animal waste (detritus) e.g.</a:t>
            </a:r>
          </a:p>
          <a:p>
            <a:pPr>
              <a:buSzTx/>
              <a:buNone/>
            </a:pPr>
          </a:p>
          <a:p>
            <a:pPr algn="ctr">
              <a:buSzTx/>
              <a:buNone/>
            </a:pPr>
            <a:r>
              <a:t>Detritus </a:t>
            </a:r>
            <a:r>
              <a:rPr>
                <a:latin typeface="Wingdings"/>
                <a:ea typeface="Wingdings"/>
                <a:cs typeface="Wingdings"/>
                <a:sym typeface="Wingdings"/>
              </a:rPr>
              <a:t> </a:t>
            </a:r>
            <a:r>
              <a:t>edible crab </a:t>
            </a:r>
            <a:r>
              <a:rPr>
                <a:latin typeface="Wingdings"/>
                <a:ea typeface="Wingdings"/>
                <a:cs typeface="Wingdings"/>
                <a:sym typeface="Wingdings"/>
              </a:rPr>
              <a:t> </a:t>
            </a:r>
            <a:r>
              <a:t>seagull</a:t>
            </a:r>
          </a:p>
          <a:p>
            <a:pPr algn="ctr">
              <a:buSzTx/>
              <a:buNone/>
            </a:pPr>
          </a:p>
          <a:p>
            <a:pPr algn="ctr">
              <a:buSzTx/>
              <a:buNone/>
            </a:pPr>
            <a:r>
              <a:t>Fallen leaves </a:t>
            </a:r>
            <a:r>
              <a:rPr>
                <a:latin typeface="Wingdings"/>
                <a:ea typeface="Wingdings"/>
                <a:cs typeface="Wingdings"/>
                <a:sym typeface="Wingdings"/>
              </a:rPr>
              <a:t> </a:t>
            </a:r>
            <a:r>
              <a:t>earthworms </a:t>
            </a:r>
            <a:r>
              <a:rPr>
                <a:latin typeface="Wingdings"/>
                <a:ea typeface="Wingdings"/>
                <a:cs typeface="Wingdings"/>
                <a:sym typeface="Wingdings"/>
              </a:rPr>
              <a:t> </a:t>
            </a:r>
            <a:r>
              <a:t>blackbirds </a:t>
            </a:r>
            <a:r>
              <a:rPr>
                <a:latin typeface="Wingdings"/>
                <a:ea typeface="Wingdings"/>
                <a:cs typeface="Wingdings"/>
                <a:sym typeface="Wingdings"/>
              </a:rPr>
              <a:t> </a:t>
            </a:r>
            <a:r>
              <a:t>hawks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9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99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lide Number"/>
          <p:cNvSpPr txBox="1"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02" name="Detritus Food Chain"/>
          <p:cNvSpPr txBox="1"/>
          <p:nvPr>
            <p:ph type="title"/>
          </p:nvPr>
        </p:nvSpPr>
        <p:spPr>
          <a:xfrm>
            <a:off x="685800" y="247649"/>
            <a:ext cx="7772400" cy="1143002"/>
          </a:xfrm>
          <a:prstGeom prst="rect">
            <a:avLst/>
          </a:prstGeom>
        </p:spPr>
        <p:txBody>
          <a:bodyPr/>
          <a:lstStyle/>
          <a:p>
            <a:pPr/>
            <a:r>
              <a:t>Detritus Food Chain</a:t>
            </a:r>
          </a:p>
        </p:txBody>
      </p:sp>
      <p:pic>
        <p:nvPicPr>
          <p:cNvPr id="103" name="C3.6 Detritus food chain.jpeg" descr="C3.6 Detritus food chain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33462" y="2443162"/>
            <a:ext cx="7077076" cy="197167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lide Number"/>
          <p:cNvSpPr txBox="1"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06" name="Food Web"/>
          <p:cNvSpPr txBox="1"/>
          <p:nvPr>
            <p:ph type="title"/>
          </p:nvPr>
        </p:nvSpPr>
        <p:spPr>
          <a:xfrm>
            <a:off x="685800" y="247649"/>
            <a:ext cx="7772400" cy="1143002"/>
          </a:xfrm>
          <a:prstGeom prst="rect">
            <a:avLst/>
          </a:prstGeom>
        </p:spPr>
        <p:txBody>
          <a:bodyPr/>
          <a:lstStyle/>
          <a:p>
            <a:pPr/>
            <a:r>
              <a:t>Food Web</a:t>
            </a:r>
          </a:p>
        </p:txBody>
      </p:sp>
      <p:sp>
        <p:nvSpPr>
          <p:cNvPr id="107" name="This is a chart showing all the feeding connections in the habitat/ecosystem.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buSzTx/>
              <a:buNone/>
            </a:pPr>
            <a:r>
              <a:t>This is a chart showing all the </a:t>
            </a:r>
            <a:r>
              <a:rPr>
                <a:solidFill>
                  <a:srgbClr val="009900"/>
                </a:solidFill>
              </a:rPr>
              <a:t>feeding connections</a:t>
            </a:r>
            <a:r>
              <a:t> in the habitat/ecosystem. </a:t>
            </a:r>
          </a:p>
          <a:p>
            <a:pPr>
              <a:buSzTx/>
              <a:buNone/>
            </a:pPr>
          </a:p>
          <a:p>
            <a:pPr>
              <a:buSzTx/>
              <a:buNone/>
            </a:pPr>
            <a:r>
              <a:t>Constructed by showing the links between all the interconnecting food chains in the habitat. 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0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107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lide Number"/>
          <p:cNvSpPr txBox="1"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10" name="Food Web"/>
          <p:cNvSpPr txBox="1"/>
          <p:nvPr>
            <p:ph type="title"/>
          </p:nvPr>
        </p:nvSpPr>
        <p:spPr>
          <a:xfrm>
            <a:off x="685800" y="-1"/>
            <a:ext cx="7772400" cy="1143002"/>
          </a:xfrm>
          <a:prstGeom prst="rect">
            <a:avLst/>
          </a:prstGeom>
        </p:spPr>
        <p:txBody>
          <a:bodyPr/>
          <a:lstStyle/>
          <a:p>
            <a:pPr/>
            <a:r>
              <a:t>Food Web</a:t>
            </a:r>
          </a:p>
        </p:txBody>
      </p:sp>
      <p:sp>
        <p:nvSpPr>
          <p:cNvPr id="111" name="the interconnected food chains in an ecosystem e.g."/>
          <p:cNvSpPr txBox="1"/>
          <p:nvPr>
            <p:ph type="body" idx="1"/>
          </p:nvPr>
        </p:nvSpPr>
        <p:spPr>
          <a:xfrm>
            <a:off x="381000" y="1142999"/>
            <a:ext cx="8077200" cy="4953002"/>
          </a:xfrm>
          <a:prstGeom prst="rect">
            <a:avLst/>
          </a:prstGeom>
        </p:spPr>
        <p:txBody>
          <a:bodyPr/>
          <a:lstStyle>
            <a:lvl1pPr>
              <a:buSzTx/>
              <a:buNone/>
            </a:lvl1pPr>
          </a:lstStyle>
          <a:p>
            <a:pPr/>
            <a:r>
              <a:t>the interconnected food chains in an ecosystem e.g.</a:t>
            </a:r>
          </a:p>
        </p:txBody>
      </p:sp>
      <p:pic>
        <p:nvPicPr>
          <p:cNvPr id="112" name="image.tif" descr="image.tif"/>
          <p:cNvPicPr>
            <a:picLocks noChangeAspect="1"/>
          </p:cNvPicPr>
          <p:nvPr/>
        </p:nvPicPr>
        <p:blipFill>
          <a:blip r:embed="rId2">
            <a:extLst/>
          </a:blip>
          <a:srcRect l="4014" t="1895" r="4989" b="5250"/>
          <a:stretch>
            <a:fillRect/>
          </a:stretch>
        </p:blipFill>
        <p:spPr>
          <a:xfrm>
            <a:off x="2095500" y="1676399"/>
            <a:ext cx="6934201" cy="499745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111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lide Number"/>
          <p:cNvSpPr txBox="1"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15" name="Learning check"/>
          <p:cNvSpPr txBox="1"/>
          <p:nvPr>
            <p:ph type="title"/>
          </p:nvPr>
        </p:nvSpPr>
        <p:spPr>
          <a:xfrm>
            <a:off x="685800" y="247649"/>
            <a:ext cx="7772400" cy="1143002"/>
          </a:xfrm>
          <a:prstGeom prst="rect">
            <a:avLst/>
          </a:prstGeom>
        </p:spPr>
        <p:txBody>
          <a:bodyPr/>
          <a:lstStyle/>
          <a:p>
            <a:pPr/>
            <a:r>
              <a:t>Learning check</a:t>
            </a:r>
          </a:p>
        </p:txBody>
      </p:sp>
      <p:sp>
        <p:nvSpPr>
          <p:cNvPr id="116" name="Energy flow/transfer through an ecosystem is achieved by …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buSzTx/>
              <a:buNone/>
            </a:pPr>
            <a:r>
              <a:t>Energy flow/transfer through an ecosystem is achieved by …</a:t>
            </a:r>
          </a:p>
          <a:p>
            <a:pPr>
              <a:buSzTx/>
              <a:buNone/>
              <a:defRPr>
                <a:solidFill>
                  <a:schemeClr val="accent2"/>
                </a:solidFill>
              </a:defRPr>
            </a:pPr>
            <a:r>
              <a:t>Feeding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116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lide Number"/>
          <p:cNvSpPr txBox="1"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19" name="A woodland food web"/>
          <p:cNvSpPr txBox="1"/>
          <p:nvPr>
            <p:ph type="title"/>
          </p:nvPr>
        </p:nvSpPr>
        <p:spPr>
          <a:xfrm>
            <a:off x="685800" y="0"/>
            <a:ext cx="7772400" cy="838200"/>
          </a:xfrm>
          <a:prstGeom prst="rect">
            <a:avLst/>
          </a:prstGeom>
        </p:spPr>
        <p:txBody>
          <a:bodyPr/>
          <a:lstStyle/>
          <a:p>
            <a:pPr/>
            <a:r>
              <a:t>A woodland food web</a:t>
            </a:r>
          </a:p>
        </p:txBody>
      </p:sp>
      <p:pic>
        <p:nvPicPr>
          <p:cNvPr id="120" name="C3.7a Woodland Food Web.jpeg" descr="C3.7a Woodland Food Web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76300" y="990600"/>
            <a:ext cx="7391400" cy="5441950"/>
          </a:xfrm>
          <a:prstGeom prst="rect">
            <a:avLst/>
          </a:prstGeom>
          <a:ln w="12700">
            <a:miter lim="400000"/>
          </a:ln>
        </p:spPr>
      </p:pic>
      <p:sp>
        <p:nvSpPr>
          <p:cNvPr id="121" name="Construct a two food chains (4 ‘links’) from the above food web"/>
          <p:cNvSpPr txBox="1"/>
          <p:nvPr/>
        </p:nvSpPr>
        <p:spPr>
          <a:xfrm>
            <a:off x="-1" y="6400800"/>
            <a:ext cx="9144002" cy="4213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spcBef>
                <a:spcPts val="1400"/>
              </a:spcBef>
              <a:defRPr b="1">
                <a:solidFill>
                  <a:schemeClr val="accent2"/>
                </a:solidFill>
              </a:defRPr>
            </a:lvl1pPr>
          </a:lstStyle>
          <a:p>
            <a:pPr/>
            <a:r>
              <a:t>Construct a two food chains (4 ‘links’) from the above food web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1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21" grpI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24" name="Another food web"/>
          <p:cNvSpPr txBox="1"/>
          <p:nvPr>
            <p:ph type="title"/>
          </p:nvPr>
        </p:nvSpPr>
        <p:spPr>
          <a:xfrm>
            <a:off x="685800" y="0"/>
            <a:ext cx="7772400" cy="1066800"/>
          </a:xfrm>
          <a:prstGeom prst="rect">
            <a:avLst/>
          </a:prstGeom>
        </p:spPr>
        <p:txBody>
          <a:bodyPr/>
          <a:lstStyle/>
          <a:p>
            <a:pPr/>
            <a:r>
              <a:t>Another food web</a:t>
            </a:r>
          </a:p>
        </p:txBody>
      </p:sp>
      <p:pic>
        <p:nvPicPr>
          <p:cNvPr id="125" name="C3.7b Woodland Food Web.jpeg" descr="C3.7b Woodland Food Web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4300" y="1136650"/>
            <a:ext cx="8915400" cy="5054600"/>
          </a:xfrm>
          <a:prstGeom prst="rect">
            <a:avLst/>
          </a:prstGeom>
          <a:ln w="12700">
            <a:miter lim="400000"/>
          </a:ln>
        </p:spPr>
      </p:pic>
      <p:sp>
        <p:nvSpPr>
          <p:cNvPr id="126" name="What is the longest food chain you can construct from this food web?"/>
          <p:cNvSpPr txBox="1"/>
          <p:nvPr/>
        </p:nvSpPr>
        <p:spPr>
          <a:xfrm>
            <a:off x="-1" y="6337300"/>
            <a:ext cx="9525002" cy="4213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1400"/>
              </a:spcBef>
              <a:defRPr b="1">
                <a:solidFill>
                  <a:schemeClr val="accent2"/>
                </a:solidFill>
              </a:defRPr>
            </a:lvl1pPr>
          </a:lstStyle>
          <a:p>
            <a:pPr/>
            <a:r>
              <a:t>What is the longest food chain you can construct from this food web?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1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26" grpId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lide Number"/>
          <p:cNvSpPr txBox="1"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29" name="Learning check"/>
          <p:cNvSpPr txBox="1"/>
          <p:nvPr>
            <p:ph type="title"/>
          </p:nvPr>
        </p:nvSpPr>
        <p:spPr>
          <a:xfrm>
            <a:off x="685800" y="247649"/>
            <a:ext cx="7772400" cy="1143002"/>
          </a:xfrm>
          <a:prstGeom prst="rect">
            <a:avLst/>
          </a:prstGeom>
        </p:spPr>
        <p:txBody>
          <a:bodyPr/>
          <a:lstStyle/>
          <a:p>
            <a:pPr/>
            <a:r>
              <a:t>Learning check</a:t>
            </a:r>
          </a:p>
        </p:txBody>
      </p:sp>
      <p:sp>
        <p:nvSpPr>
          <p:cNvPr id="130" name="What is meant by a Grazing food chain?…"/>
          <p:cNvSpPr txBox="1"/>
          <p:nvPr>
            <p:ph type="body" idx="1"/>
          </p:nvPr>
        </p:nvSpPr>
        <p:spPr>
          <a:xfrm>
            <a:off x="685800" y="1571625"/>
            <a:ext cx="7772400" cy="4981575"/>
          </a:xfrm>
          <a:prstGeom prst="rect">
            <a:avLst/>
          </a:prstGeom>
        </p:spPr>
        <p:txBody>
          <a:bodyPr/>
          <a:lstStyle/>
          <a:p>
            <a:pPr marL="609600" indent="-609600">
              <a:buSzTx/>
              <a:buNone/>
            </a:pPr>
            <a:r>
              <a:t>What is meant by a </a:t>
            </a:r>
            <a:r>
              <a:rPr>
                <a:solidFill>
                  <a:srgbClr val="FF0000"/>
                </a:solidFill>
              </a:rPr>
              <a:t>Grazing food chain</a:t>
            </a:r>
            <a:r>
              <a:t>?</a:t>
            </a:r>
          </a:p>
          <a:p>
            <a:pPr marL="609600" indent="-609600">
              <a:buChar char="•"/>
            </a:pPr>
            <a:r>
              <a:t>is a food chain where the initial plant is living</a:t>
            </a:r>
          </a:p>
          <a:p>
            <a:pPr marL="609600" indent="-609600">
              <a:buSzTx/>
              <a:buNone/>
            </a:pPr>
            <a:r>
              <a:t>Give an example</a:t>
            </a:r>
          </a:p>
          <a:p>
            <a:pPr marL="609600" indent="-609600">
              <a:spcBef>
                <a:spcPts val="500"/>
              </a:spcBef>
              <a:buAutoNum type="arabicPeriod" startAt="1"/>
              <a:defRPr sz="2400"/>
            </a:pPr>
            <a:r>
              <a:t>Grass </a:t>
            </a:r>
            <a:r>
              <a:rPr>
                <a:latin typeface="Wingdings"/>
                <a:ea typeface="Wingdings"/>
                <a:cs typeface="Wingdings"/>
                <a:sym typeface="Wingdings"/>
              </a:rPr>
              <a:t> </a:t>
            </a:r>
            <a:r>
              <a:t>grasshoppers </a:t>
            </a:r>
            <a:r>
              <a:rPr>
                <a:latin typeface="Wingdings"/>
                <a:ea typeface="Wingdings"/>
                <a:cs typeface="Wingdings"/>
                <a:sym typeface="Wingdings"/>
              </a:rPr>
              <a:t> </a:t>
            </a:r>
            <a:r>
              <a:t>frogs </a:t>
            </a:r>
            <a:r>
              <a:rPr>
                <a:latin typeface="Wingdings"/>
                <a:ea typeface="Wingdings"/>
                <a:cs typeface="Wingdings"/>
                <a:sym typeface="Wingdings"/>
              </a:rPr>
              <a:t> </a:t>
            </a:r>
            <a:r>
              <a:t>hawks</a:t>
            </a:r>
          </a:p>
          <a:p>
            <a:pPr marL="609600" indent="-609600">
              <a:spcBef>
                <a:spcPts val="500"/>
              </a:spcBef>
              <a:buAutoNum type="arabicPeriod" startAt="1"/>
              <a:defRPr sz="2400"/>
            </a:pPr>
            <a:r>
              <a:t>Honeysuckle </a:t>
            </a:r>
            <a:r>
              <a:rPr>
                <a:latin typeface="Wingdings"/>
                <a:ea typeface="Wingdings"/>
                <a:cs typeface="Wingdings"/>
                <a:sym typeface="Wingdings"/>
              </a:rPr>
              <a:t> </a:t>
            </a:r>
            <a:r>
              <a:t>aphids </a:t>
            </a:r>
            <a:r>
              <a:rPr>
                <a:latin typeface="Wingdings"/>
                <a:ea typeface="Wingdings"/>
                <a:cs typeface="Wingdings"/>
                <a:sym typeface="Wingdings"/>
              </a:rPr>
              <a:t> </a:t>
            </a:r>
            <a:r>
              <a:t>ladybirds </a:t>
            </a:r>
            <a:r>
              <a:rPr>
                <a:latin typeface="Wingdings"/>
                <a:ea typeface="Wingdings"/>
                <a:cs typeface="Wingdings"/>
                <a:sym typeface="Wingdings"/>
              </a:rPr>
              <a:t> </a:t>
            </a:r>
            <a:r>
              <a:t>thrushes</a:t>
            </a:r>
          </a:p>
          <a:p>
            <a:pPr marL="609600" indent="-609600">
              <a:spcBef>
                <a:spcPts val="500"/>
              </a:spcBef>
              <a:buAutoNum type="arabicPeriod" startAt="1"/>
              <a:defRPr sz="2400"/>
            </a:pPr>
            <a:r>
              <a:t>Seaweed </a:t>
            </a:r>
            <a:r>
              <a:rPr>
                <a:latin typeface="Wingdings"/>
                <a:ea typeface="Wingdings"/>
                <a:cs typeface="Wingdings"/>
                <a:sym typeface="Wingdings"/>
              </a:rPr>
              <a:t> </a:t>
            </a:r>
            <a:r>
              <a:t>winkles </a:t>
            </a:r>
            <a:r>
              <a:rPr>
                <a:latin typeface="Wingdings"/>
                <a:ea typeface="Wingdings"/>
                <a:cs typeface="Wingdings"/>
                <a:sym typeface="Wingdings"/>
              </a:rPr>
              <a:t> </a:t>
            </a:r>
            <a:r>
              <a:t>crabs </a:t>
            </a:r>
            <a:r>
              <a:rPr>
                <a:latin typeface="Wingdings"/>
                <a:ea typeface="Wingdings"/>
                <a:cs typeface="Wingdings"/>
                <a:sym typeface="Wingdings"/>
              </a:rPr>
              <a:t> </a:t>
            </a:r>
            <a:r>
              <a:t>herring gulls</a:t>
            </a:r>
          </a:p>
          <a:p>
            <a:pPr marL="609600" indent="-609600">
              <a:spcBef>
                <a:spcPts val="500"/>
              </a:spcBef>
              <a:buAutoNum type="arabicPeriod" startAt="1"/>
              <a:defRPr sz="2400"/>
            </a:pPr>
            <a:r>
              <a:t>Phytoplankton </a:t>
            </a:r>
            <a:r>
              <a:rPr>
                <a:latin typeface="Wingdings"/>
                <a:ea typeface="Wingdings"/>
                <a:cs typeface="Wingdings"/>
                <a:sym typeface="Wingdings"/>
              </a:rPr>
              <a:t> </a:t>
            </a:r>
            <a:r>
              <a:t>zooplankton </a:t>
            </a:r>
            <a:r>
              <a:rPr>
                <a:latin typeface="Wingdings"/>
                <a:ea typeface="Wingdings"/>
                <a:cs typeface="Wingdings"/>
                <a:sym typeface="Wingdings"/>
              </a:rPr>
              <a:t> </a:t>
            </a:r>
            <a:r>
              <a:t>copepod </a:t>
            </a:r>
            <a:r>
              <a:rPr>
                <a:latin typeface="Wingdings"/>
                <a:ea typeface="Wingdings"/>
                <a:cs typeface="Wingdings"/>
                <a:sym typeface="Wingdings"/>
              </a:rPr>
              <a:t> </a:t>
            </a:r>
            <a:r>
              <a:t>herring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1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130" grpId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lide Number"/>
          <p:cNvSpPr txBox="1"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pic>
        <p:nvPicPr>
          <p:cNvPr id="133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62000" y="0"/>
            <a:ext cx="7620000" cy="68326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lide Number"/>
          <p:cNvSpPr txBox="1"/>
          <p:nvPr>
            <p:ph type="sldNum" sz="quarter" idx="2"/>
          </p:nvPr>
        </p:nvSpPr>
        <p:spPr>
          <a:xfrm>
            <a:off x="8265159" y="6248400"/>
            <a:ext cx="193041" cy="287087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60" name="What is an ecosystem?"/>
          <p:cNvSpPr txBox="1"/>
          <p:nvPr>
            <p:ph type="title"/>
          </p:nvPr>
        </p:nvSpPr>
        <p:spPr>
          <a:xfrm>
            <a:off x="685800" y="247649"/>
            <a:ext cx="7772400" cy="1143002"/>
          </a:xfrm>
          <a:prstGeom prst="rect">
            <a:avLst/>
          </a:prstGeom>
        </p:spPr>
        <p:txBody>
          <a:bodyPr/>
          <a:lstStyle/>
          <a:p>
            <a:pPr/>
            <a:r>
              <a:t>What is an </a:t>
            </a:r>
            <a:r>
              <a:rPr>
                <a:solidFill>
                  <a:srgbClr val="009900"/>
                </a:solidFill>
              </a:rPr>
              <a:t>ecosystem</a:t>
            </a:r>
            <a:r>
              <a:t>?</a:t>
            </a:r>
          </a:p>
        </p:txBody>
      </p:sp>
      <p:sp>
        <p:nvSpPr>
          <p:cNvPr id="61" name="a community of living organisms interacting with one another and their non-living environment within a particular area, e.g. woodland, etc.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SzTx/>
              <a:buNone/>
            </a:lvl1pPr>
          </a:lstStyle>
          <a:p>
            <a:pPr/>
            <a:r>
              <a:t>a community of living organisms interacting with one another and their non-living environment within a particular area, e.g. woodland, etc.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61" grpId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lide Number"/>
          <p:cNvSpPr txBox="1"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36" name="Producers"/>
          <p:cNvSpPr txBox="1"/>
          <p:nvPr>
            <p:ph type="title"/>
          </p:nvPr>
        </p:nvSpPr>
        <p:spPr>
          <a:xfrm>
            <a:off x="685800" y="247649"/>
            <a:ext cx="7772400" cy="1143002"/>
          </a:xfrm>
          <a:prstGeom prst="rect">
            <a:avLst/>
          </a:prstGeom>
        </p:spPr>
        <p:txBody>
          <a:bodyPr/>
          <a:lstStyle/>
          <a:p>
            <a:pPr/>
            <a:r>
              <a:t>Producers</a:t>
            </a:r>
          </a:p>
        </p:txBody>
      </p:sp>
      <p:sp>
        <p:nvSpPr>
          <p:cNvPr id="137" name="Producers are organisms capable of making their own food by photosynthesis, e.g. green plants.…"/>
          <p:cNvSpPr txBox="1"/>
          <p:nvPr>
            <p:ph type="body" idx="1"/>
          </p:nvPr>
        </p:nvSpPr>
        <p:spPr>
          <a:xfrm>
            <a:off x="609600" y="1571625"/>
            <a:ext cx="8001000" cy="5057775"/>
          </a:xfrm>
          <a:prstGeom prst="rect">
            <a:avLst/>
          </a:prstGeom>
        </p:spPr>
        <p:txBody>
          <a:bodyPr/>
          <a:lstStyle/>
          <a:p>
            <a:pPr>
              <a:buSzTx/>
              <a:buNone/>
              <a:defRPr b="1">
                <a:solidFill>
                  <a:srgbClr val="009900"/>
                </a:solidFill>
              </a:defRPr>
            </a:pPr>
            <a:r>
              <a:t>Producers</a:t>
            </a:r>
            <a:r>
              <a:rPr>
                <a:solidFill>
                  <a:srgbClr val="000000"/>
                </a:solidFill>
              </a:rPr>
              <a:t> </a:t>
            </a:r>
            <a:r>
              <a:rPr b="0">
                <a:solidFill>
                  <a:srgbClr val="000000"/>
                </a:solidFill>
              </a:rPr>
              <a:t>are</a:t>
            </a:r>
            <a:r>
              <a:rPr>
                <a:solidFill>
                  <a:srgbClr val="000000"/>
                </a:solidFill>
              </a:rPr>
              <a:t> </a:t>
            </a:r>
            <a:r>
              <a:rPr b="0">
                <a:solidFill>
                  <a:srgbClr val="000000"/>
                </a:solidFill>
              </a:rPr>
              <a:t>organisms capable of making their own food by photosynthesis, e.g. green plants. </a:t>
            </a:r>
            <a:endParaRPr b="0">
              <a:solidFill>
                <a:srgbClr val="000000"/>
              </a:solidFill>
            </a:endParaRPr>
          </a:p>
          <a:p>
            <a:pPr>
              <a:buSzTx/>
              <a:buNone/>
            </a:pPr>
          </a:p>
          <a:p>
            <a:pPr>
              <a:buSzTx/>
              <a:buNone/>
              <a:defRPr b="1">
                <a:solidFill>
                  <a:schemeClr val="accent2"/>
                </a:solidFill>
              </a:defRPr>
            </a:pPr>
            <a:r>
              <a:t>Primary producers</a:t>
            </a:r>
            <a:r>
              <a:rPr b="0">
                <a:solidFill>
                  <a:srgbClr val="000000"/>
                </a:solidFill>
              </a:rPr>
              <a:t> are the first members of a food chain 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137" grpId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lide Number"/>
          <p:cNvSpPr txBox="1"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40" name="Consumers"/>
          <p:cNvSpPr txBox="1"/>
          <p:nvPr>
            <p:ph type="title"/>
          </p:nvPr>
        </p:nvSpPr>
        <p:spPr>
          <a:xfrm>
            <a:off x="685800" y="247649"/>
            <a:ext cx="7772400" cy="1143002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/>
            <a:r>
              <a:t>Consumers</a:t>
            </a:r>
          </a:p>
        </p:txBody>
      </p:sp>
      <p:sp>
        <p:nvSpPr>
          <p:cNvPr id="141" name="Consumers are organisms that feed on other organisms. They cannot make their own food. There are three types:…"/>
          <p:cNvSpPr txBox="1"/>
          <p:nvPr>
            <p:ph type="body" idx="1"/>
          </p:nvPr>
        </p:nvSpPr>
        <p:spPr>
          <a:xfrm>
            <a:off x="685800" y="1571625"/>
            <a:ext cx="7772400" cy="4981575"/>
          </a:xfrm>
          <a:prstGeom prst="rect">
            <a:avLst/>
          </a:prstGeom>
        </p:spPr>
        <p:txBody>
          <a:bodyPr/>
          <a:lstStyle/>
          <a:p>
            <a:pPr>
              <a:buSzTx/>
              <a:buNone/>
              <a:defRPr b="1">
                <a:solidFill>
                  <a:srgbClr val="FF0000"/>
                </a:solidFill>
              </a:defRPr>
            </a:pPr>
            <a:r>
              <a:t>Consumers</a:t>
            </a:r>
            <a:r>
              <a:rPr>
                <a:solidFill>
                  <a:srgbClr val="000000"/>
                </a:solidFill>
              </a:rPr>
              <a:t> </a:t>
            </a:r>
            <a:r>
              <a:rPr b="0">
                <a:solidFill>
                  <a:srgbClr val="000000"/>
                </a:solidFill>
              </a:rPr>
              <a:t>are organisms that feed on other organisms. They cannot make their own food. There are three types:</a:t>
            </a:r>
            <a:endParaRPr b="0">
              <a:solidFill>
                <a:srgbClr val="000000"/>
              </a:solidFill>
            </a:endParaRPr>
          </a:p>
          <a:p>
            <a:pPr>
              <a:buSzTx/>
              <a:buNone/>
            </a:pPr>
          </a:p>
          <a:p>
            <a:pPr>
              <a:buClr>
                <a:srgbClr val="000000"/>
              </a:buClr>
              <a:buChar char="•"/>
              <a:defRPr b="1">
                <a:solidFill>
                  <a:srgbClr val="009900"/>
                </a:solidFill>
              </a:defRPr>
            </a:pPr>
            <a:r>
              <a:t>Primary consumers</a:t>
            </a:r>
            <a:r>
              <a:rPr b="0">
                <a:solidFill>
                  <a:srgbClr val="000000"/>
                </a:solidFill>
              </a:rPr>
              <a:t> – feed on producers</a:t>
            </a:r>
            <a:endParaRPr b="0">
              <a:solidFill>
                <a:srgbClr val="000000"/>
              </a:solidFill>
            </a:endParaRPr>
          </a:p>
          <a:p>
            <a:pPr>
              <a:buClr>
                <a:srgbClr val="000000"/>
              </a:buClr>
              <a:buChar char="•"/>
              <a:defRPr b="1">
                <a:solidFill>
                  <a:srgbClr val="FF0000"/>
                </a:solidFill>
              </a:defRPr>
            </a:pPr>
            <a:r>
              <a:t>Secondary consumers</a:t>
            </a:r>
            <a:r>
              <a:rPr>
                <a:solidFill>
                  <a:srgbClr val="000000"/>
                </a:solidFill>
              </a:rPr>
              <a:t> –</a:t>
            </a:r>
            <a:r>
              <a:rPr b="0">
                <a:solidFill>
                  <a:srgbClr val="000000"/>
                </a:solidFill>
              </a:rPr>
              <a:t> feed on primary consumers</a:t>
            </a:r>
            <a:endParaRPr b="0">
              <a:solidFill>
                <a:srgbClr val="000000"/>
              </a:solidFill>
            </a:endParaRPr>
          </a:p>
          <a:p>
            <a:pPr>
              <a:buClr>
                <a:srgbClr val="000000"/>
              </a:buClr>
              <a:buChar char="•"/>
              <a:defRPr b="1">
                <a:solidFill>
                  <a:schemeClr val="accent2"/>
                </a:solidFill>
              </a:defRPr>
            </a:pPr>
            <a:r>
              <a:t>Tertiary consumers</a:t>
            </a:r>
            <a:r>
              <a:rPr>
                <a:solidFill>
                  <a:srgbClr val="000000"/>
                </a:solidFill>
              </a:rPr>
              <a:t> –</a:t>
            </a:r>
            <a:r>
              <a:rPr b="0">
                <a:solidFill>
                  <a:srgbClr val="000000"/>
                </a:solidFill>
              </a:rPr>
              <a:t> feed on secondary consumers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141" grpId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lide Number"/>
          <p:cNvSpPr txBox="1"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44" name="Woodland food chain"/>
          <p:cNvSpPr txBox="1"/>
          <p:nvPr>
            <p:ph type="title"/>
          </p:nvPr>
        </p:nvSpPr>
        <p:spPr>
          <a:xfrm>
            <a:off x="685800" y="247649"/>
            <a:ext cx="7772400" cy="1143002"/>
          </a:xfrm>
          <a:prstGeom prst="rect">
            <a:avLst/>
          </a:prstGeom>
        </p:spPr>
        <p:txBody>
          <a:bodyPr/>
          <a:lstStyle/>
          <a:p>
            <a:pPr/>
            <a:r>
              <a:t>Woodland food chain</a:t>
            </a:r>
          </a:p>
        </p:txBody>
      </p:sp>
      <p:sp>
        <p:nvSpPr>
          <p:cNvPr id="145" name="Honeysuckle    aphids    ladybirds    thrushes"/>
          <p:cNvSpPr txBox="1"/>
          <p:nvPr>
            <p:ph type="body" sz="quarter" idx="1"/>
          </p:nvPr>
        </p:nvSpPr>
        <p:spPr>
          <a:xfrm>
            <a:off x="-1" y="1752600"/>
            <a:ext cx="9144002" cy="866775"/>
          </a:xfrm>
          <a:prstGeom prst="rect">
            <a:avLst/>
          </a:prstGeom>
        </p:spPr>
        <p:txBody>
          <a:bodyPr/>
          <a:lstStyle/>
          <a:p>
            <a:pPr marL="298322" indent="-298322" defTabSz="795527">
              <a:spcBef>
                <a:spcPts val="600"/>
              </a:spcBef>
              <a:buSzTx/>
              <a:buNone/>
              <a:defRPr sz="2784"/>
            </a:pPr>
            <a:r>
              <a:t>Honeysuckle  </a:t>
            </a:r>
            <a:r>
              <a:rPr>
                <a:latin typeface="Wingdings"/>
                <a:ea typeface="Wingdings"/>
                <a:cs typeface="Wingdings"/>
                <a:sym typeface="Wingdings"/>
              </a:rPr>
              <a:t>  </a:t>
            </a:r>
            <a:r>
              <a:t>aphids  </a:t>
            </a:r>
            <a:r>
              <a:rPr>
                <a:latin typeface="Wingdings"/>
                <a:ea typeface="Wingdings"/>
                <a:cs typeface="Wingdings"/>
                <a:sym typeface="Wingdings"/>
              </a:rPr>
              <a:t>  </a:t>
            </a:r>
            <a:r>
              <a:t>ladybirds  </a:t>
            </a:r>
            <a:r>
              <a:rPr>
                <a:latin typeface="Wingdings"/>
                <a:ea typeface="Wingdings"/>
                <a:cs typeface="Wingdings"/>
                <a:sym typeface="Wingdings"/>
              </a:rPr>
              <a:t>  </a:t>
            </a:r>
            <a:r>
              <a:t>thrushes</a:t>
            </a:r>
          </a:p>
        </p:txBody>
      </p:sp>
      <p:pic>
        <p:nvPicPr>
          <p:cNvPr id="146" name="Woodland Food Chain.jpeg" descr="Woodland Food Chain.jpeg"/>
          <p:cNvPicPr>
            <a:picLocks noChangeAspect="1"/>
          </p:cNvPicPr>
          <p:nvPr/>
        </p:nvPicPr>
        <p:blipFill>
          <a:blip r:embed="rId2">
            <a:extLst/>
          </a:blip>
          <a:srcRect l="0" t="0" r="0" b="10308"/>
          <a:stretch>
            <a:fillRect/>
          </a:stretch>
        </p:blipFill>
        <p:spPr>
          <a:xfrm>
            <a:off x="0" y="2438400"/>
            <a:ext cx="9144000" cy="220980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54" name="Group"/>
          <p:cNvGrpSpPr/>
          <p:nvPr/>
        </p:nvGrpSpPr>
        <p:grpSpPr>
          <a:xfrm>
            <a:off x="266700" y="4660900"/>
            <a:ext cx="8724900" cy="1013976"/>
            <a:chOff x="0" y="0"/>
            <a:chExt cx="8724900" cy="1013975"/>
          </a:xfrm>
        </p:grpSpPr>
        <p:sp>
          <p:nvSpPr>
            <p:cNvPr id="147" name="Primary consumer"/>
            <p:cNvSpPr txBox="1"/>
            <p:nvPr/>
          </p:nvSpPr>
          <p:spPr>
            <a:xfrm>
              <a:off x="2197100" y="0"/>
              <a:ext cx="1905000" cy="101397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spcBef>
                  <a:spcPts val="700"/>
                </a:spcBef>
                <a:defRPr sz="3200"/>
              </a:lvl1pPr>
            </a:lstStyle>
            <a:p>
              <a:pPr/>
              <a:r>
                <a:t>Primary consumer</a:t>
              </a:r>
            </a:p>
          </p:txBody>
        </p:sp>
        <p:sp>
          <p:nvSpPr>
            <p:cNvPr id="148" name="Secondary consumer"/>
            <p:cNvSpPr txBox="1"/>
            <p:nvPr/>
          </p:nvSpPr>
          <p:spPr>
            <a:xfrm>
              <a:off x="4419600" y="0"/>
              <a:ext cx="1905000" cy="101397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spcBef>
                  <a:spcPts val="700"/>
                </a:spcBef>
                <a:defRPr sz="3200"/>
              </a:lvl1pPr>
            </a:lstStyle>
            <a:p>
              <a:pPr/>
              <a:r>
                <a:t>Secondary consumer</a:t>
              </a:r>
            </a:p>
          </p:txBody>
        </p:sp>
        <p:sp>
          <p:nvSpPr>
            <p:cNvPr id="149" name="Tertiary consumer"/>
            <p:cNvSpPr txBox="1"/>
            <p:nvPr/>
          </p:nvSpPr>
          <p:spPr>
            <a:xfrm>
              <a:off x="6819900" y="0"/>
              <a:ext cx="1905000" cy="101397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spcBef>
                  <a:spcPts val="700"/>
                </a:spcBef>
                <a:defRPr sz="3200"/>
              </a:lvl1pPr>
            </a:lstStyle>
            <a:p>
              <a:pPr/>
              <a:r>
                <a:t>Tertiary consumer</a:t>
              </a:r>
            </a:p>
          </p:txBody>
        </p:sp>
        <p:sp>
          <p:nvSpPr>
            <p:cNvPr id="150" name="Producer"/>
            <p:cNvSpPr txBox="1"/>
            <p:nvPr/>
          </p:nvSpPr>
          <p:spPr>
            <a:xfrm>
              <a:off x="0" y="228600"/>
              <a:ext cx="1752600" cy="54407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spcBef>
                  <a:spcPts val="1900"/>
                </a:spcBef>
                <a:defRPr sz="3200"/>
              </a:lvl1pPr>
            </a:lstStyle>
            <a:p>
              <a:pPr/>
              <a:r>
                <a:t>Producer</a:t>
              </a:r>
            </a:p>
          </p:txBody>
        </p:sp>
        <p:sp>
          <p:nvSpPr>
            <p:cNvPr id="151" name="Line"/>
            <p:cNvSpPr/>
            <p:nvPr/>
          </p:nvSpPr>
          <p:spPr>
            <a:xfrm>
              <a:off x="1701800" y="571500"/>
              <a:ext cx="609600" cy="0"/>
            </a:xfrm>
            <a:prstGeom prst="line">
              <a:avLst/>
            </a:prstGeom>
            <a:noFill/>
            <a:ln w="38100" cap="flat">
              <a:solidFill>
                <a:srgbClr val="00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52" name="Line"/>
            <p:cNvSpPr/>
            <p:nvPr/>
          </p:nvSpPr>
          <p:spPr>
            <a:xfrm>
              <a:off x="3835400" y="571500"/>
              <a:ext cx="609600" cy="0"/>
            </a:xfrm>
            <a:prstGeom prst="line">
              <a:avLst/>
            </a:prstGeom>
            <a:noFill/>
            <a:ln w="38100" cap="flat">
              <a:solidFill>
                <a:srgbClr val="00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53" name="Line"/>
            <p:cNvSpPr/>
            <p:nvPr/>
          </p:nvSpPr>
          <p:spPr>
            <a:xfrm>
              <a:off x="6350000" y="571500"/>
              <a:ext cx="609600" cy="0"/>
            </a:xfrm>
            <a:prstGeom prst="line">
              <a:avLst/>
            </a:prstGeom>
            <a:noFill/>
            <a:ln w="38100" cap="flat">
              <a:solidFill>
                <a:srgbClr val="00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145" grpId="1"/>
      <p:bldP build="whole" bldLvl="1" animBg="1" rev="0" advAuto="0" spid="154" grpId="2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lide Number"/>
          <p:cNvSpPr txBox="1"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57" name="Learning check"/>
          <p:cNvSpPr txBox="1"/>
          <p:nvPr>
            <p:ph type="title"/>
          </p:nvPr>
        </p:nvSpPr>
        <p:spPr>
          <a:xfrm>
            <a:off x="685800" y="247649"/>
            <a:ext cx="7772400" cy="1143002"/>
          </a:xfrm>
          <a:prstGeom prst="rect">
            <a:avLst/>
          </a:prstGeom>
        </p:spPr>
        <p:txBody>
          <a:bodyPr/>
          <a:lstStyle/>
          <a:p>
            <a:pPr/>
            <a:r>
              <a:t>Learning check</a:t>
            </a:r>
          </a:p>
        </p:txBody>
      </p:sp>
      <p:sp>
        <p:nvSpPr>
          <p:cNvPr id="158" name="Construct a simple food web…"/>
          <p:cNvSpPr txBox="1"/>
          <p:nvPr>
            <p:ph type="body" sz="half" idx="1"/>
          </p:nvPr>
        </p:nvSpPr>
        <p:spPr>
          <a:xfrm>
            <a:off x="685800" y="1571624"/>
            <a:ext cx="7772400" cy="2924177"/>
          </a:xfrm>
          <a:prstGeom prst="rect">
            <a:avLst/>
          </a:prstGeom>
        </p:spPr>
        <p:txBody>
          <a:bodyPr/>
          <a:lstStyle/>
          <a:p>
            <a:pPr>
              <a:buSzTx/>
              <a:buNone/>
            </a:pPr>
            <a:r>
              <a:t>Construct a simple food web</a:t>
            </a:r>
          </a:p>
          <a:p>
            <a:pPr>
              <a:buSzTx/>
              <a:buNone/>
            </a:pPr>
            <a:r>
              <a:t>Two food chains e.g.</a:t>
            </a:r>
          </a:p>
          <a:p>
            <a:pPr>
              <a:buSzTx/>
              <a:buNone/>
            </a:pPr>
            <a:r>
              <a:t>Plant </a:t>
            </a:r>
            <a:r>
              <a:rPr>
                <a:latin typeface="Wingdings"/>
                <a:ea typeface="Wingdings"/>
                <a:cs typeface="Wingdings"/>
                <a:sym typeface="Wingdings"/>
              </a:rPr>
              <a:t> </a:t>
            </a:r>
            <a:r>
              <a:t>caterpillar </a:t>
            </a:r>
            <a:r>
              <a:rPr>
                <a:latin typeface="Wingdings"/>
                <a:ea typeface="Wingdings"/>
                <a:cs typeface="Wingdings"/>
                <a:sym typeface="Wingdings"/>
              </a:rPr>
              <a:t> </a:t>
            </a:r>
            <a:r>
              <a:t>thrush </a:t>
            </a:r>
            <a:r>
              <a:rPr>
                <a:latin typeface="Wingdings"/>
                <a:ea typeface="Wingdings"/>
                <a:cs typeface="Wingdings"/>
                <a:sym typeface="Wingdings"/>
              </a:rPr>
              <a:t> </a:t>
            </a:r>
            <a:r>
              <a:t>fox</a:t>
            </a:r>
          </a:p>
          <a:p>
            <a:pPr>
              <a:buSzTx/>
              <a:buNone/>
            </a:pPr>
            <a:r>
              <a:t>Plant </a:t>
            </a:r>
            <a:r>
              <a:rPr>
                <a:latin typeface="Wingdings"/>
                <a:ea typeface="Wingdings"/>
                <a:cs typeface="Wingdings"/>
                <a:sym typeface="Wingdings"/>
              </a:rPr>
              <a:t> </a:t>
            </a:r>
            <a:r>
              <a:t>earthworm </a:t>
            </a:r>
            <a:r>
              <a:rPr>
                <a:latin typeface="Wingdings"/>
                <a:ea typeface="Wingdings"/>
                <a:cs typeface="Wingdings"/>
                <a:sym typeface="Wingdings"/>
              </a:rPr>
              <a:t> </a:t>
            </a:r>
            <a:r>
              <a:t>blackbird </a:t>
            </a:r>
            <a:r>
              <a:rPr>
                <a:latin typeface="Wingdings"/>
                <a:ea typeface="Wingdings"/>
                <a:cs typeface="Wingdings"/>
                <a:sym typeface="Wingdings"/>
              </a:rPr>
              <a:t> </a:t>
            </a:r>
            <a:r>
              <a:t>fox</a:t>
            </a:r>
          </a:p>
          <a:p>
            <a:pPr>
              <a:buSzTx/>
              <a:buNone/>
            </a:pPr>
            <a:r>
              <a:t>Combine them to form a food web</a:t>
            </a:r>
          </a:p>
        </p:txBody>
      </p:sp>
      <p:grpSp>
        <p:nvGrpSpPr>
          <p:cNvPr id="169" name="Group"/>
          <p:cNvGrpSpPr/>
          <p:nvPr/>
        </p:nvGrpSpPr>
        <p:grpSpPr>
          <a:xfrm>
            <a:off x="762000" y="4645024"/>
            <a:ext cx="8077201" cy="1257817"/>
            <a:chOff x="0" y="0"/>
            <a:chExt cx="8077200" cy="1257815"/>
          </a:xfrm>
        </p:grpSpPr>
        <p:sp>
          <p:nvSpPr>
            <p:cNvPr id="159" name="Plant"/>
            <p:cNvSpPr txBox="1"/>
            <p:nvPr/>
          </p:nvSpPr>
          <p:spPr>
            <a:xfrm>
              <a:off x="0" y="396875"/>
              <a:ext cx="1066800" cy="54407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spcBef>
                  <a:spcPts val="1900"/>
                </a:spcBef>
                <a:defRPr sz="3200"/>
              </a:lvl1pPr>
            </a:lstStyle>
            <a:p>
              <a:pPr/>
              <a:r>
                <a:t>Plant</a:t>
              </a:r>
            </a:p>
          </p:txBody>
        </p:sp>
        <p:sp>
          <p:nvSpPr>
            <p:cNvPr id="160" name="Caterpillar…"/>
            <p:cNvSpPr txBox="1"/>
            <p:nvPr/>
          </p:nvSpPr>
          <p:spPr>
            <a:xfrm>
              <a:off x="1524000" y="0"/>
              <a:ext cx="2362200" cy="125781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 algn="ctr">
                <a:spcBef>
                  <a:spcPts val="1900"/>
                </a:spcBef>
                <a:defRPr sz="3200"/>
              </a:pPr>
              <a:r>
                <a:t>Caterpillar</a:t>
              </a:r>
            </a:p>
            <a:p>
              <a:pPr algn="ctr">
                <a:spcBef>
                  <a:spcPts val="1900"/>
                </a:spcBef>
                <a:defRPr sz="3200"/>
              </a:pPr>
              <a:r>
                <a:t>Earthworm </a:t>
              </a:r>
            </a:p>
          </p:txBody>
        </p:sp>
        <p:sp>
          <p:nvSpPr>
            <p:cNvPr id="161" name="Thrush…"/>
            <p:cNvSpPr txBox="1"/>
            <p:nvPr/>
          </p:nvSpPr>
          <p:spPr>
            <a:xfrm>
              <a:off x="4305300" y="0"/>
              <a:ext cx="2057400" cy="125781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 algn="ctr">
                <a:spcBef>
                  <a:spcPts val="1900"/>
                </a:spcBef>
                <a:defRPr sz="3200"/>
              </a:pPr>
              <a:r>
                <a:t>Thrush</a:t>
              </a:r>
            </a:p>
            <a:p>
              <a:pPr algn="ctr">
                <a:spcBef>
                  <a:spcPts val="1900"/>
                </a:spcBef>
                <a:defRPr sz="3200"/>
              </a:pPr>
              <a:r>
                <a:t>Blackbird </a:t>
              </a:r>
            </a:p>
          </p:txBody>
        </p:sp>
        <p:sp>
          <p:nvSpPr>
            <p:cNvPr id="162" name="Fox"/>
            <p:cNvSpPr txBox="1"/>
            <p:nvPr/>
          </p:nvSpPr>
          <p:spPr>
            <a:xfrm>
              <a:off x="6934200" y="320675"/>
              <a:ext cx="1143001" cy="54407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spcBef>
                  <a:spcPts val="1900"/>
                </a:spcBef>
                <a:defRPr sz="3200"/>
              </a:lvl1pPr>
            </a:lstStyle>
            <a:p>
              <a:pPr/>
              <a:r>
                <a:t>Fox</a:t>
              </a:r>
            </a:p>
          </p:txBody>
        </p:sp>
        <p:sp>
          <p:nvSpPr>
            <p:cNvPr id="163" name="Line"/>
            <p:cNvSpPr/>
            <p:nvPr/>
          </p:nvSpPr>
          <p:spPr>
            <a:xfrm flipV="1">
              <a:off x="1066799" y="320674"/>
              <a:ext cx="685801" cy="381002"/>
            </a:xfrm>
            <a:prstGeom prst="line">
              <a:avLst/>
            </a:prstGeom>
            <a:noFill/>
            <a:ln w="38100" cap="flat">
              <a:solidFill>
                <a:srgbClr val="00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64" name="Line"/>
            <p:cNvSpPr/>
            <p:nvPr/>
          </p:nvSpPr>
          <p:spPr>
            <a:xfrm>
              <a:off x="1036280" y="712658"/>
              <a:ext cx="721440" cy="308234"/>
            </a:xfrm>
            <a:prstGeom prst="line">
              <a:avLst/>
            </a:prstGeom>
            <a:noFill/>
            <a:ln w="38100" cap="flat">
              <a:solidFill>
                <a:srgbClr val="00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65" name="Line"/>
            <p:cNvSpPr/>
            <p:nvPr/>
          </p:nvSpPr>
          <p:spPr>
            <a:xfrm flipV="1">
              <a:off x="6172199" y="701674"/>
              <a:ext cx="685801" cy="381002"/>
            </a:xfrm>
            <a:prstGeom prst="line">
              <a:avLst/>
            </a:prstGeom>
            <a:noFill/>
            <a:ln w="38100" cap="flat">
              <a:solidFill>
                <a:srgbClr val="00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66" name="Line"/>
            <p:cNvSpPr/>
            <p:nvPr/>
          </p:nvSpPr>
          <p:spPr>
            <a:xfrm>
              <a:off x="6154380" y="357058"/>
              <a:ext cx="721440" cy="308234"/>
            </a:xfrm>
            <a:prstGeom prst="line">
              <a:avLst/>
            </a:prstGeom>
            <a:noFill/>
            <a:ln w="38100" cap="flat">
              <a:solidFill>
                <a:srgbClr val="00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67" name="Line"/>
            <p:cNvSpPr/>
            <p:nvPr/>
          </p:nvSpPr>
          <p:spPr>
            <a:xfrm>
              <a:off x="3810000" y="320675"/>
              <a:ext cx="685800" cy="0"/>
            </a:xfrm>
            <a:prstGeom prst="line">
              <a:avLst/>
            </a:prstGeom>
            <a:noFill/>
            <a:ln w="38100" cap="flat">
              <a:solidFill>
                <a:srgbClr val="00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68" name="Line"/>
            <p:cNvSpPr/>
            <p:nvPr/>
          </p:nvSpPr>
          <p:spPr>
            <a:xfrm>
              <a:off x="3721100" y="1069975"/>
              <a:ext cx="685800" cy="0"/>
            </a:xfrm>
            <a:prstGeom prst="line">
              <a:avLst/>
            </a:prstGeom>
            <a:noFill/>
            <a:ln w="38100" cap="flat">
              <a:solidFill>
                <a:srgbClr val="00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158" grpId="1"/>
      <p:bldP build="whole" bldLvl="1" animBg="1" rev="0" advAuto="0" spid="169" grpId="2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lide Number"/>
          <p:cNvSpPr txBox="1"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72" name="Trophic Level"/>
          <p:cNvSpPr txBox="1"/>
          <p:nvPr>
            <p:ph type="title"/>
          </p:nvPr>
        </p:nvSpPr>
        <p:spPr>
          <a:xfrm>
            <a:off x="685800" y="247649"/>
            <a:ext cx="7772400" cy="1143002"/>
          </a:xfrm>
          <a:prstGeom prst="rect">
            <a:avLst/>
          </a:prstGeom>
        </p:spPr>
        <p:txBody>
          <a:bodyPr/>
          <a:lstStyle/>
          <a:p>
            <a:pPr/>
            <a:r>
              <a:t>Trophic Level</a:t>
            </a:r>
          </a:p>
        </p:txBody>
      </p:sp>
      <p:sp>
        <p:nvSpPr>
          <p:cNvPr id="173" name="This refers to the position of an organism in a food chain.…"/>
          <p:cNvSpPr txBox="1"/>
          <p:nvPr>
            <p:ph type="body" idx="1"/>
          </p:nvPr>
        </p:nvSpPr>
        <p:spPr>
          <a:xfrm>
            <a:off x="685800" y="1571625"/>
            <a:ext cx="7772400" cy="4905375"/>
          </a:xfrm>
          <a:prstGeom prst="rect">
            <a:avLst/>
          </a:prstGeom>
        </p:spPr>
        <p:txBody>
          <a:bodyPr/>
          <a:lstStyle/>
          <a:p>
            <a:pPr>
              <a:buSzTx/>
              <a:buNone/>
            </a:pPr>
            <a:r>
              <a:t>This refers to the </a:t>
            </a:r>
            <a:r>
              <a:rPr>
                <a:solidFill>
                  <a:srgbClr val="FF0000"/>
                </a:solidFill>
              </a:rPr>
              <a:t>position</a:t>
            </a:r>
            <a:r>
              <a:t> of an organism in a food chain.</a:t>
            </a:r>
          </a:p>
          <a:p>
            <a:pPr>
              <a:buSzTx/>
              <a:buNone/>
            </a:pPr>
            <a:r>
              <a:t>Plants are at the 1</a:t>
            </a:r>
            <a:r>
              <a:rPr baseline="30000"/>
              <a:t>st</a:t>
            </a:r>
            <a:r>
              <a:t> trophic level (T1) and</a:t>
            </a:r>
          </a:p>
          <a:p>
            <a:pPr>
              <a:buSzTx/>
              <a:buNone/>
            </a:pPr>
            <a:r>
              <a:t>Herbivores occupy the 2</a:t>
            </a:r>
            <a:r>
              <a:rPr baseline="30000"/>
              <a:t>nd</a:t>
            </a:r>
            <a:r>
              <a:t> trophic level (T2).</a:t>
            </a:r>
          </a:p>
          <a:p>
            <a:pPr>
              <a:buSzTx/>
              <a:buNone/>
            </a:pPr>
            <a:r>
              <a:t>Carnivores that eat herbivores are at the 3</a:t>
            </a:r>
            <a:r>
              <a:rPr baseline="30000"/>
              <a:t>rd</a:t>
            </a:r>
            <a:r>
              <a:t> trophic level (T3). </a:t>
            </a:r>
          </a:p>
          <a:p>
            <a:pPr>
              <a:buSzTx/>
              <a:buNone/>
            </a:pPr>
            <a:r>
              <a:t>The 4</a:t>
            </a:r>
            <a:r>
              <a:rPr baseline="30000"/>
              <a:t>th</a:t>
            </a:r>
            <a:r>
              <a:t> trophic level (T4) is often occupied by the top carnivore. 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7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173" grpId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lide Number"/>
          <p:cNvSpPr txBox="1"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76" name="Trophic levels"/>
          <p:cNvSpPr txBox="1"/>
          <p:nvPr>
            <p:ph type="title"/>
          </p:nvPr>
        </p:nvSpPr>
        <p:spPr>
          <a:xfrm>
            <a:off x="685800" y="247649"/>
            <a:ext cx="7772400" cy="1143002"/>
          </a:xfrm>
          <a:prstGeom prst="rect">
            <a:avLst/>
          </a:prstGeom>
        </p:spPr>
        <p:txBody>
          <a:bodyPr/>
          <a:lstStyle/>
          <a:p>
            <a:pPr/>
            <a:r>
              <a:t>Trophic levels</a:t>
            </a:r>
          </a:p>
        </p:txBody>
      </p:sp>
      <p:pic>
        <p:nvPicPr>
          <p:cNvPr id="177" name="C3.8a Trophic Levels.jpeg" descr="C3.8a Trophic Levels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19100" y="1843087"/>
            <a:ext cx="8305800" cy="41529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lide Number"/>
          <p:cNvSpPr txBox="1"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80" name="Pyramid of Numbers"/>
          <p:cNvSpPr txBox="1"/>
          <p:nvPr>
            <p:ph type="title"/>
          </p:nvPr>
        </p:nvSpPr>
        <p:spPr>
          <a:xfrm>
            <a:off x="685800" y="247649"/>
            <a:ext cx="7772400" cy="114300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0000"/>
                </a:solidFill>
              </a:defRPr>
            </a:lvl1pPr>
          </a:lstStyle>
          <a:p>
            <a:pPr/>
            <a:r>
              <a:t>Pyramid of Numbers</a:t>
            </a:r>
          </a:p>
        </p:txBody>
      </p:sp>
      <p:sp>
        <p:nvSpPr>
          <p:cNvPr id="181" name="A diagram that represents the numbers of organisms at each trophic level in a food chain.…"/>
          <p:cNvSpPr txBox="1"/>
          <p:nvPr>
            <p:ph type="body" idx="1"/>
          </p:nvPr>
        </p:nvSpPr>
        <p:spPr>
          <a:xfrm>
            <a:off x="457200" y="1571625"/>
            <a:ext cx="8458200" cy="4981575"/>
          </a:xfrm>
          <a:prstGeom prst="rect">
            <a:avLst/>
          </a:prstGeom>
        </p:spPr>
        <p:txBody>
          <a:bodyPr/>
          <a:lstStyle/>
          <a:p>
            <a:pPr>
              <a:buSzTx/>
              <a:buNone/>
            </a:pPr>
            <a:r>
              <a:t>A diagram that represents the numbers of organisms at each trophic level in a food chain.</a:t>
            </a:r>
          </a:p>
          <a:p>
            <a:pPr>
              <a:buSzTx/>
              <a:buNone/>
            </a:pPr>
            <a:r>
              <a:t>Bottom layer is the largest and represents a very large number of primary producers </a:t>
            </a:r>
          </a:p>
          <a:p>
            <a:pPr>
              <a:buSzTx/>
              <a:buNone/>
            </a:pPr>
            <a:r>
              <a:t>The next layer smaller and represents a smaller number of primary consumers </a:t>
            </a:r>
          </a:p>
          <a:p>
            <a:pPr>
              <a:buSzTx/>
              <a:buNone/>
            </a:pPr>
            <a:r>
              <a:t>The next layer – the no. of secondary consumers</a:t>
            </a:r>
          </a:p>
          <a:p>
            <a:pPr>
              <a:buSzTx/>
              <a:buNone/>
            </a:pPr>
            <a:r>
              <a:t>The uppermost layer where there may be only one tertiary consumer 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8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181" grpId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lide Number"/>
          <p:cNvSpPr txBox="1"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84" name="Pyramid of Numbers"/>
          <p:cNvSpPr txBox="1"/>
          <p:nvPr>
            <p:ph type="title"/>
          </p:nvPr>
        </p:nvSpPr>
        <p:spPr>
          <a:xfrm>
            <a:off x="685800" y="247649"/>
            <a:ext cx="7772400" cy="1143002"/>
          </a:xfrm>
          <a:prstGeom prst="rect">
            <a:avLst/>
          </a:prstGeom>
        </p:spPr>
        <p:txBody>
          <a:bodyPr/>
          <a:lstStyle/>
          <a:p>
            <a:pPr/>
            <a:r>
              <a:t>Pyramid of Numbers</a:t>
            </a:r>
          </a:p>
        </p:txBody>
      </p:sp>
      <p:pic>
        <p:nvPicPr>
          <p:cNvPr id="185" name="C3.10 Pyramid of Numbers.jpeg" descr="C3.10 Pyramid of Numbers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66700" y="2109787"/>
            <a:ext cx="8610600" cy="342106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lide Number"/>
          <p:cNvSpPr txBox="1"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88" name="Learning check"/>
          <p:cNvSpPr txBox="1"/>
          <p:nvPr>
            <p:ph type="title"/>
          </p:nvPr>
        </p:nvSpPr>
        <p:spPr>
          <a:xfrm>
            <a:off x="685800" y="247649"/>
            <a:ext cx="7772400" cy="1143002"/>
          </a:xfrm>
          <a:prstGeom prst="rect">
            <a:avLst/>
          </a:prstGeom>
        </p:spPr>
        <p:txBody>
          <a:bodyPr/>
          <a:lstStyle/>
          <a:p>
            <a:pPr/>
            <a:r>
              <a:t>Learning check</a:t>
            </a:r>
          </a:p>
        </p:txBody>
      </p:sp>
      <p:sp>
        <p:nvSpPr>
          <p:cNvPr id="189" name="Explain the following terms:…"/>
          <p:cNvSpPr txBox="1"/>
          <p:nvPr>
            <p:ph type="body" idx="1"/>
          </p:nvPr>
        </p:nvSpPr>
        <p:spPr>
          <a:xfrm>
            <a:off x="685800" y="1571625"/>
            <a:ext cx="7772400" cy="4981575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buSzTx/>
              <a:buNone/>
            </a:pPr>
            <a:r>
              <a:t>Explain the following terms:</a:t>
            </a:r>
          </a:p>
          <a:p>
            <a:pPr>
              <a:lnSpc>
                <a:spcPct val="90000"/>
              </a:lnSpc>
              <a:buChar char="•"/>
            </a:pPr>
            <a:r>
              <a:t>Producer </a:t>
            </a:r>
          </a:p>
          <a:p>
            <a:pPr>
              <a:lnSpc>
                <a:spcPct val="90000"/>
              </a:lnSpc>
              <a:spcBef>
                <a:spcPts val="400"/>
              </a:spcBef>
              <a:buChar char="•"/>
              <a:defRPr sz="2000"/>
            </a:pPr>
            <a:r>
              <a:t>organism capable of making its own food by photosynthesis</a:t>
            </a:r>
          </a:p>
          <a:p>
            <a:pPr>
              <a:lnSpc>
                <a:spcPct val="90000"/>
              </a:lnSpc>
              <a:buChar char="•"/>
            </a:pPr>
            <a:r>
              <a:t>Consumer </a:t>
            </a:r>
          </a:p>
          <a:p>
            <a:pPr>
              <a:lnSpc>
                <a:spcPct val="90000"/>
              </a:lnSpc>
              <a:spcBef>
                <a:spcPts val="400"/>
              </a:spcBef>
              <a:buChar char="•"/>
              <a:defRPr sz="2000"/>
            </a:pPr>
            <a:r>
              <a:t>organism that feeds on other organisms – cannot make their own food</a:t>
            </a:r>
          </a:p>
          <a:p>
            <a:pPr>
              <a:lnSpc>
                <a:spcPct val="90000"/>
              </a:lnSpc>
              <a:buChar char="•"/>
            </a:pPr>
            <a:r>
              <a:t>Primary Consumer </a:t>
            </a:r>
          </a:p>
          <a:p>
            <a:pPr>
              <a:lnSpc>
                <a:spcPct val="90000"/>
              </a:lnSpc>
              <a:spcBef>
                <a:spcPts val="400"/>
              </a:spcBef>
              <a:buChar char="•"/>
              <a:defRPr sz="2000"/>
            </a:pPr>
            <a:r>
              <a:t>organism that feeds on producers</a:t>
            </a:r>
          </a:p>
          <a:p>
            <a:pPr>
              <a:lnSpc>
                <a:spcPct val="90000"/>
              </a:lnSpc>
              <a:buChar char="•"/>
            </a:pPr>
            <a:r>
              <a:t>Secondary Consumer </a:t>
            </a:r>
          </a:p>
          <a:p>
            <a:pPr>
              <a:lnSpc>
                <a:spcPct val="90000"/>
              </a:lnSpc>
              <a:spcBef>
                <a:spcPts val="400"/>
              </a:spcBef>
              <a:buChar char="•"/>
              <a:defRPr sz="2000"/>
            </a:pPr>
            <a:r>
              <a:t>organism that feeds on primary consumers</a:t>
            </a:r>
          </a:p>
          <a:p>
            <a:pPr>
              <a:lnSpc>
                <a:spcPct val="90000"/>
              </a:lnSpc>
              <a:buChar char="•"/>
            </a:pPr>
            <a:r>
              <a:t>Tertiary Consumer </a:t>
            </a:r>
          </a:p>
          <a:p>
            <a:pPr>
              <a:lnSpc>
                <a:spcPct val="90000"/>
              </a:lnSpc>
              <a:spcBef>
                <a:spcPts val="400"/>
              </a:spcBef>
              <a:buChar char="•"/>
              <a:defRPr sz="2000"/>
            </a:pPr>
            <a:r>
              <a:t>organism that feeds on secondary consumers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8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18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18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fill="hold"/>
                                        <p:tgtEl>
                                          <p:spTgt spid="18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4" fill="hold"/>
                                        <p:tgtEl>
                                          <p:spTgt spid="18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8" fill="hold"/>
                                        <p:tgtEl>
                                          <p:spTgt spid="18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189" grpId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lide Number"/>
          <p:cNvSpPr txBox="1"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92" name="To construct  a pyramid of numbers"/>
          <p:cNvSpPr txBox="1"/>
          <p:nvPr>
            <p:ph type="title"/>
          </p:nvPr>
        </p:nvSpPr>
        <p:spPr>
          <a:xfrm>
            <a:off x="685800" y="247650"/>
            <a:ext cx="7772400" cy="1428750"/>
          </a:xfrm>
          <a:prstGeom prst="rect">
            <a:avLst/>
          </a:prstGeom>
        </p:spPr>
        <p:txBody>
          <a:bodyPr/>
          <a:lstStyle/>
          <a:p>
            <a:pPr/>
            <a:r>
              <a:t>To construct </a:t>
            </a:r>
            <a:br/>
            <a:r>
              <a:t>a pyramid of numbers</a:t>
            </a:r>
          </a:p>
        </p:txBody>
      </p:sp>
      <p:sp>
        <p:nvSpPr>
          <p:cNvPr id="193" name="Count the primary producers and place them at the base of the pyramid…"/>
          <p:cNvSpPr txBox="1"/>
          <p:nvPr>
            <p:ph type="body" idx="1"/>
          </p:nvPr>
        </p:nvSpPr>
        <p:spPr>
          <a:xfrm>
            <a:off x="685800" y="1990725"/>
            <a:ext cx="7772400" cy="4867275"/>
          </a:xfrm>
          <a:prstGeom prst="rect">
            <a:avLst/>
          </a:prstGeom>
        </p:spPr>
        <p:txBody>
          <a:bodyPr/>
          <a:lstStyle/>
          <a:p>
            <a:pPr marL="609600" indent="-609600">
              <a:lnSpc>
                <a:spcPct val="90000"/>
              </a:lnSpc>
              <a:buAutoNum type="arabicPeriod" startAt="1"/>
            </a:pPr>
            <a:r>
              <a:t>Count the primary producers and place them at the base of the pyramid</a:t>
            </a:r>
          </a:p>
          <a:p>
            <a:pPr marL="609600" indent="-609600">
              <a:lnSpc>
                <a:spcPct val="90000"/>
              </a:lnSpc>
              <a:buAutoNum type="arabicPeriod" startAt="1"/>
            </a:pPr>
            <a:r>
              <a:t>Count each consumer and include them according to their status (primary or secondary consumer) in the pyramid</a:t>
            </a:r>
          </a:p>
          <a:p>
            <a:pPr marL="609600" indent="-609600">
              <a:lnSpc>
                <a:spcPct val="90000"/>
              </a:lnSpc>
              <a:buAutoNum type="arabicPeriod" startAt="1"/>
            </a:pPr>
            <a:r>
              <a:t>The apex of the pyramid should include tertiary or top carnivores</a:t>
            </a:r>
          </a:p>
          <a:p>
            <a:pPr marL="609600" indent="-609600">
              <a:lnSpc>
                <a:spcPct val="90000"/>
              </a:lnSpc>
              <a:buAutoNum type="arabicPeriod" startAt="1"/>
            </a:pPr>
            <a:r>
              <a:t>Draw the pyramid so that the area/volume of each level is proportional to the number of organisms found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9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193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lide Number"/>
          <p:cNvSpPr txBox="1"/>
          <p:nvPr>
            <p:ph type="sldNum" sz="quarter" idx="2"/>
          </p:nvPr>
        </p:nvSpPr>
        <p:spPr>
          <a:xfrm>
            <a:off x="8265159" y="6248400"/>
            <a:ext cx="193041" cy="287087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64" name="Energy Flow"/>
          <p:cNvSpPr txBox="1"/>
          <p:nvPr>
            <p:ph type="title"/>
          </p:nvPr>
        </p:nvSpPr>
        <p:spPr>
          <a:xfrm>
            <a:off x="685800" y="247649"/>
            <a:ext cx="7772400" cy="1143002"/>
          </a:xfrm>
          <a:prstGeom prst="rect">
            <a:avLst/>
          </a:prstGeom>
        </p:spPr>
        <p:txBody>
          <a:bodyPr/>
          <a:lstStyle/>
          <a:p>
            <a:pPr/>
            <a:r>
              <a:t>Energy Flow</a:t>
            </a:r>
          </a:p>
        </p:txBody>
      </p:sp>
      <p:sp>
        <p:nvSpPr>
          <p:cNvPr id="65" name="Ecosystems are unable to function unless there is a constant input of energy from an external source.…"/>
          <p:cNvSpPr txBox="1"/>
          <p:nvPr>
            <p:ph type="body" idx="1"/>
          </p:nvPr>
        </p:nvSpPr>
        <p:spPr>
          <a:xfrm>
            <a:off x="685800" y="1571625"/>
            <a:ext cx="7772400" cy="3990975"/>
          </a:xfrm>
          <a:prstGeom prst="rect">
            <a:avLst/>
          </a:prstGeom>
        </p:spPr>
        <p:txBody>
          <a:bodyPr/>
          <a:lstStyle/>
          <a:p>
            <a:pPr>
              <a:buSzTx/>
              <a:buNone/>
            </a:pPr>
            <a:r>
              <a:t>Ecosystems are unable to function unless there is a constant input of energy from an external source.</a:t>
            </a:r>
          </a:p>
          <a:p>
            <a:pPr>
              <a:buSzTx/>
              <a:buNone/>
            </a:pPr>
          </a:p>
          <a:p>
            <a:pPr>
              <a:buSzTx/>
              <a:buNone/>
            </a:pPr>
            <a:r>
              <a:t>Where does this energy come from?</a:t>
            </a:r>
          </a:p>
          <a:p>
            <a:pPr algn="ctr">
              <a:buSzTx/>
              <a:buNone/>
            </a:pPr>
            <a:r>
              <a:t>The </a:t>
            </a:r>
            <a:r>
              <a:rPr>
                <a:solidFill>
                  <a:srgbClr val="FF0000"/>
                </a:solidFill>
              </a:rPr>
              <a:t>Sun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65" grpId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96" name="Learning check"/>
          <p:cNvSpPr txBox="1"/>
          <p:nvPr>
            <p:ph type="title"/>
          </p:nvPr>
        </p:nvSpPr>
        <p:spPr>
          <a:xfrm>
            <a:off x="685800" y="247649"/>
            <a:ext cx="7772400" cy="1143002"/>
          </a:xfrm>
          <a:prstGeom prst="rect">
            <a:avLst/>
          </a:prstGeom>
        </p:spPr>
        <p:txBody>
          <a:bodyPr/>
          <a:lstStyle/>
          <a:p>
            <a:pPr/>
            <a:r>
              <a:t>Learning check</a:t>
            </a:r>
          </a:p>
        </p:txBody>
      </p:sp>
      <p:sp>
        <p:nvSpPr>
          <p:cNvPr id="197" name="What is meant by trophic level?…"/>
          <p:cNvSpPr txBox="1"/>
          <p:nvPr>
            <p:ph type="body" idx="1"/>
          </p:nvPr>
        </p:nvSpPr>
        <p:spPr>
          <a:xfrm>
            <a:off x="685800" y="1571625"/>
            <a:ext cx="7772400" cy="5133975"/>
          </a:xfrm>
          <a:prstGeom prst="rect">
            <a:avLst/>
          </a:prstGeom>
        </p:spPr>
        <p:txBody>
          <a:bodyPr/>
          <a:lstStyle/>
          <a:p>
            <a:pPr>
              <a:buSzTx/>
              <a:buNone/>
              <a:defRPr>
                <a:latin typeface="KVURHW+Swiss721BT-Roman"/>
                <a:ea typeface="KVURHW+Swiss721BT-Roman"/>
                <a:cs typeface="KVURHW+Swiss721BT-Roman"/>
                <a:sym typeface="KVURHW+Swiss721BT-Roman"/>
              </a:defRPr>
            </a:pPr>
            <a:r>
              <a:t>What is meant by trophic level?</a:t>
            </a:r>
          </a:p>
          <a:p>
            <a:pPr>
              <a:buSzTx/>
              <a:buNone/>
            </a:pPr>
            <a:r>
              <a:t>This refers to the position of an organism in a food chain.</a:t>
            </a:r>
          </a:p>
          <a:p>
            <a:pPr>
              <a:buSzTx/>
              <a:buNone/>
            </a:pPr>
            <a:r>
              <a:t>T1 = 1</a:t>
            </a:r>
            <a:r>
              <a:rPr baseline="30000"/>
              <a:t>st</a:t>
            </a:r>
            <a:r>
              <a:t> trophic level 	= Plants</a:t>
            </a:r>
          </a:p>
          <a:p>
            <a:pPr>
              <a:buSzTx/>
              <a:buNone/>
            </a:pPr>
            <a:r>
              <a:t>T2 = 2</a:t>
            </a:r>
            <a:r>
              <a:rPr baseline="30000"/>
              <a:t>nd</a:t>
            </a:r>
            <a:r>
              <a:t> trophic level 	= Herbivores</a:t>
            </a:r>
          </a:p>
          <a:p>
            <a:pPr>
              <a:buSzTx/>
              <a:buNone/>
            </a:pPr>
            <a:r>
              <a:t>T3 = 3</a:t>
            </a:r>
            <a:r>
              <a:rPr baseline="30000"/>
              <a:t>rd</a:t>
            </a:r>
            <a:r>
              <a:t> trophic level 	= Carnivores </a:t>
            </a:r>
          </a:p>
          <a:p>
            <a:pPr>
              <a:buSzTx/>
              <a:buNone/>
            </a:pPr>
            <a:r>
              <a:t>T4 = 4</a:t>
            </a:r>
            <a:r>
              <a:rPr baseline="30000"/>
              <a:t>th</a:t>
            </a:r>
            <a:r>
              <a:t> trophic level 	= (T4) Top Carnivore.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9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197" grpId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Slide Number"/>
          <p:cNvSpPr txBox="1"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200" name="Learning check"/>
          <p:cNvSpPr txBox="1"/>
          <p:nvPr>
            <p:ph type="title"/>
          </p:nvPr>
        </p:nvSpPr>
        <p:spPr>
          <a:xfrm>
            <a:off x="685800" y="247649"/>
            <a:ext cx="7772400" cy="1143002"/>
          </a:xfrm>
          <a:prstGeom prst="rect">
            <a:avLst/>
          </a:prstGeom>
        </p:spPr>
        <p:txBody>
          <a:bodyPr/>
          <a:lstStyle/>
          <a:p>
            <a:pPr/>
            <a:r>
              <a:t>Learning check</a:t>
            </a:r>
          </a:p>
        </p:txBody>
      </p:sp>
      <p:sp>
        <p:nvSpPr>
          <p:cNvPr id="201" name="Construct a pyramid of numbers and explain its use.…"/>
          <p:cNvSpPr txBox="1"/>
          <p:nvPr>
            <p:ph type="body" idx="1"/>
          </p:nvPr>
        </p:nvSpPr>
        <p:spPr>
          <a:xfrm>
            <a:off x="685800" y="1571625"/>
            <a:ext cx="7772400" cy="5133975"/>
          </a:xfrm>
          <a:prstGeom prst="rect">
            <a:avLst/>
          </a:prstGeom>
        </p:spPr>
        <p:txBody>
          <a:bodyPr/>
          <a:lstStyle/>
          <a:p>
            <a:pPr marL="329184" indent="-329184" defTabSz="877823">
              <a:buSzTx/>
              <a:buNone/>
              <a:defRPr sz="3072">
                <a:latin typeface="Arial"/>
                <a:ea typeface="Arial"/>
                <a:cs typeface="Arial"/>
                <a:sym typeface="Arial"/>
              </a:defRPr>
            </a:pPr>
            <a:r>
              <a:t>Construct a pyramid of numbers and explain its use.</a:t>
            </a:r>
          </a:p>
          <a:p>
            <a:pPr marL="329184" indent="-329184" defTabSz="877823">
              <a:buSzTx/>
              <a:buNone/>
              <a:defRPr sz="3072">
                <a:latin typeface="Arial"/>
                <a:ea typeface="Arial"/>
                <a:cs typeface="Arial"/>
                <a:sym typeface="Arial"/>
              </a:defRPr>
            </a:pPr>
            <a:r>
              <a:t>Construct:</a:t>
            </a:r>
          </a:p>
          <a:p>
            <a:pPr lvl="1" marL="274320" indent="164592" defTabSz="877823">
              <a:spcBef>
                <a:spcPts val="0"/>
              </a:spcBef>
              <a:buSzTx/>
              <a:buNone/>
              <a:defRPr sz="1727">
                <a:latin typeface="Arial"/>
                <a:ea typeface="Arial"/>
                <a:cs typeface="Arial"/>
                <a:sym typeface="Arial"/>
              </a:defRPr>
            </a:pPr>
            <a:r>
              <a:t>1. …</a:t>
            </a:r>
          </a:p>
          <a:p>
            <a:pPr lvl="1" marL="274320" indent="164592" defTabSz="877823">
              <a:spcBef>
                <a:spcPts val="0"/>
              </a:spcBef>
              <a:buSzTx/>
              <a:buNone/>
              <a:defRPr sz="1727">
                <a:latin typeface="Arial"/>
                <a:ea typeface="Arial"/>
                <a:cs typeface="Arial"/>
                <a:sym typeface="Arial"/>
              </a:defRPr>
            </a:pPr>
            <a:r>
              <a:t>2. …</a:t>
            </a:r>
          </a:p>
          <a:p>
            <a:pPr lvl="1" marL="274320" indent="164592" defTabSz="877823">
              <a:spcBef>
                <a:spcPts val="0"/>
              </a:spcBef>
              <a:buSzTx/>
              <a:buNone/>
              <a:defRPr sz="1727">
                <a:latin typeface="Arial"/>
                <a:ea typeface="Arial"/>
                <a:cs typeface="Arial"/>
                <a:sym typeface="Arial"/>
              </a:defRPr>
            </a:pPr>
            <a:r>
              <a:t>3. …</a:t>
            </a:r>
          </a:p>
          <a:p>
            <a:pPr lvl="1" marL="274320" indent="164592" defTabSz="877823">
              <a:spcBef>
                <a:spcPts val="0"/>
              </a:spcBef>
              <a:buSzTx/>
              <a:buNone/>
              <a:defRPr sz="1727">
                <a:latin typeface="Arial"/>
                <a:ea typeface="Arial"/>
                <a:cs typeface="Arial"/>
                <a:sym typeface="Arial"/>
              </a:defRPr>
            </a:pPr>
            <a:r>
              <a:t>4. …</a:t>
            </a:r>
          </a:p>
          <a:p>
            <a:pPr marL="329184" indent="-329184" defTabSz="877823">
              <a:buSzTx/>
              <a:buNone/>
              <a:defRPr sz="3072">
                <a:latin typeface="Arial"/>
                <a:ea typeface="Arial"/>
                <a:cs typeface="Arial"/>
                <a:sym typeface="Arial"/>
              </a:defRPr>
            </a:pPr>
            <a:r>
              <a:t>Use:</a:t>
            </a:r>
          </a:p>
          <a:p>
            <a:pPr marL="329184" indent="-329184" defTabSz="877823">
              <a:buSzTx/>
              <a:buNone/>
              <a:defRPr sz="3072">
                <a:latin typeface="KVURHW+Swiss721BT-Roman"/>
                <a:ea typeface="KVURHW+Swiss721BT-Roman"/>
                <a:cs typeface="KVURHW+Swiss721BT-Roman"/>
                <a:sym typeface="KVURHW+Swiss721BT-Roman"/>
              </a:defRPr>
            </a:pPr>
            <a:r>
              <a:t>attempts to show the energy structure of an ecosystem as a chart by counting the number of individuals at each trophic level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0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2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2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2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2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2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2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201" grpId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204" name="Need to know"/>
          <p:cNvSpPr txBox="1"/>
          <p:nvPr>
            <p:ph type="title"/>
          </p:nvPr>
        </p:nvSpPr>
        <p:spPr>
          <a:xfrm>
            <a:off x="685800" y="247649"/>
            <a:ext cx="7772400" cy="1143002"/>
          </a:xfrm>
          <a:prstGeom prst="rect">
            <a:avLst/>
          </a:prstGeom>
        </p:spPr>
        <p:txBody>
          <a:bodyPr/>
          <a:lstStyle/>
          <a:p>
            <a:pPr/>
            <a:r>
              <a:t>Need to know</a:t>
            </a:r>
          </a:p>
        </p:txBody>
      </p:sp>
      <p:sp>
        <p:nvSpPr>
          <p:cNvPr id="205" name="Name the sun as the primary source of energy.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buSzTx/>
              <a:buNone/>
              <a:defRPr>
                <a:latin typeface="Arial"/>
                <a:ea typeface="Arial"/>
                <a:cs typeface="Arial"/>
                <a:sym typeface="Arial"/>
              </a:defRPr>
            </a:pPr>
            <a:r>
              <a:t>Name the sun as the primary source of energy.</a:t>
            </a:r>
          </a:p>
          <a:p>
            <a:pPr>
              <a:buSzTx/>
              <a:buNone/>
              <a:defRPr>
                <a:latin typeface="Arial"/>
                <a:ea typeface="Arial"/>
                <a:cs typeface="Arial"/>
                <a:sym typeface="Arial"/>
              </a:defRPr>
            </a:pPr>
            <a:r>
              <a:t>Name feeding as the pathway of energy flow.</a:t>
            </a:r>
          </a:p>
          <a:p>
            <a:pPr>
              <a:buSzTx/>
              <a:buNone/>
              <a:defRPr>
                <a:latin typeface="Arial"/>
                <a:ea typeface="Arial"/>
                <a:cs typeface="Arial"/>
                <a:sym typeface="Arial"/>
              </a:defRPr>
            </a:pPr>
            <a:r>
              <a:t>Present a grazing food chain.</a:t>
            </a:r>
          </a:p>
          <a:p>
            <a:pPr>
              <a:buSzTx/>
              <a:buNone/>
              <a:defRPr>
                <a:latin typeface="Arial"/>
                <a:ea typeface="Arial"/>
                <a:cs typeface="Arial"/>
                <a:sym typeface="Arial"/>
              </a:defRPr>
            </a:pPr>
            <a:r>
              <a:t>Present a food web.</a:t>
            </a:r>
          </a:p>
          <a:p>
            <a:pPr>
              <a:buSzTx/>
              <a:buNone/>
              <a:defRPr>
                <a:latin typeface="Arial"/>
                <a:ea typeface="Arial"/>
                <a:cs typeface="Arial"/>
                <a:sym typeface="Arial"/>
              </a:defRPr>
            </a:pPr>
            <a:r>
              <a:t>Construct a pyramid of numbers.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0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2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2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2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2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2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205" grpId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lide Number"/>
          <p:cNvSpPr txBox="1"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208" name="END"/>
          <p:cNvSpPr txBox="1"/>
          <p:nvPr>
            <p:ph type="title"/>
          </p:nvPr>
        </p:nvSpPr>
        <p:spPr>
          <a:xfrm>
            <a:off x="685800" y="2857500"/>
            <a:ext cx="7772400" cy="1143001"/>
          </a:xfrm>
          <a:prstGeom prst="rect">
            <a:avLst/>
          </a:prstGeom>
        </p:spPr>
        <p:txBody>
          <a:bodyPr/>
          <a:lstStyle>
            <a:lvl1pPr>
              <a:defRPr b="1" sz="6600"/>
            </a:lvl1pPr>
          </a:lstStyle>
          <a:p>
            <a:pPr/>
            <a:r>
              <a:t>END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lide Number"/>
          <p:cNvSpPr txBox="1"/>
          <p:nvPr>
            <p:ph type="sldNum" sz="quarter" idx="2"/>
          </p:nvPr>
        </p:nvSpPr>
        <p:spPr>
          <a:xfrm>
            <a:off x="8265159" y="6248400"/>
            <a:ext cx="193041" cy="287087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68" name="The Sun"/>
          <p:cNvSpPr txBox="1"/>
          <p:nvPr>
            <p:ph type="title"/>
          </p:nvPr>
        </p:nvSpPr>
        <p:spPr>
          <a:xfrm>
            <a:off x="685800" y="247649"/>
            <a:ext cx="7772400" cy="1143002"/>
          </a:xfrm>
          <a:prstGeom prst="rect">
            <a:avLst/>
          </a:prstGeom>
        </p:spPr>
        <p:txBody>
          <a:bodyPr/>
          <a:lstStyle/>
          <a:p>
            <a:pPr/>
            <a:r>
              <a:t>The Sun</a:t>
            </a:r>
          </a:p>
        </p:txBody>
      </p:sp>
      <p:sp>
        <p:nvSpPr>
          <p:cNvPr id="69" name="The sun is the primary source of energy for our planet."/>
          <p:cNvSpPr txBox="1"/>
          <p:nvPr>
            <p:ph type="body" sz="half" idx="1"/>
          </p:nvPr>
        </p:nvSpPr>
        <p:spPr>
          <a:xfrm>
            <a:off x="685800" y="2286000"/>
            <a:ext cx="3810000" cy="3400425"/>
          </a:xfrm>
          <a:prstGeom prst="rect">
            <a:avLst/>
          </a:prstGeom>
        </p:spPr>
        <p:txBody>
          <a:bodyPr/>
          <a:lstStyle/>
          <a:p>
            <a:pPr>
              <a:buSzTx/>
              <a:buNone/>
            </a:pPr>
            <a:r>
              <a:t>The </a:t>
            </a:r>
            <a:r>
              <a:rPr>
                <a:solidFill>
                  <a:srgbClr val="FF0000"/>
                </a:solidFill>
              </a:rPr>
              <a:t>sun</a:t>
            </a:r>
            <a:r>
              <a:t> is the </a:t>
            </a:r>
            <a:r>
              <a:rPr>
                <a:solidFill>
                  <a:srgbClr val="FF0000"/>
                </a:solidFill>
              </a:rPr>
              <a:t>primary source</a:t>
            </a:r>
            <a:r>
              <a:t> of energy for our planet.</a:t>
            </a:r>
          </a:p>
        </p:txBody>
      </p:sp>
      <p:pic>
        <p:nvPicPr>
          <p:cNvPr id="70" name="Sun920607.jpeg" descr="Sun920607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648200" y="2200275"/>
            <a:ext cx="3810000" cy="28575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70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lide Number"/>
          <p:cNvSpPr txBox="1"/>
          <p:nvPr>
            <p:ph type="sldNum" sz="quarter" idx="2"/>
          </p:nvPr>
        </p:nvSpPr>
        <p:spPr>
          <a:xfrm>
            <a:off x="8265159" y="6248400"/>
            <a:ext cx="193041" cy="287087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73" name="Energy Flow"/>
          <p:cNvSpPr txBox="1"/>
          <p:nvPr>
            <p:ph type="title"/>
          </p:nvPr>
        </p:nvSpPr>
        <p:spPr>
          <a:xfrm>
            <a:off x="685800" y="247649"/>
            <a:ext cx="7772400" cy="1143002"/>
          </a:xfrm>
          <a:prstGeom prst="rect">
            <a:avLst/>
          </a:prstGeom>
        </p:spPr>
        <p:txBody>
          <a:bodyPr/>
          <a:lstStyle/>
          <a:p>
            <a:pPr/>
            <a:r>
              <a:t>Energy Flow</a:t>
            </a:r>
          </a:p>
        </p:txBody>
      </p:sp>
      <p:sp>
        <p:nvSpPr>
          <p:cNvPr id="74" name="is the pathway of energy transfer from one organism to the next in an ecosystem due to feeding, e.g. along a food chain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buSzTx/>
              <a:buNone/>
            </a:pPr>
            <a:r>
              <a:t>is the </a:t>
            </a:r>
            <a:r>
              <a:rPr>
                <a:solidFill>
                  <a:srgbClr val="FF0000"/>
                </a:solidFill>
              </a:rPr>
              <a:t>pathway</a:t>
            </a:r>
            <a:r>
              <a:t> of energy transfer from one organism to the next in an ecosystem due to feeding, e.g. along a </a:t>
            </a:r>
            <a:r>
              <a:rPr>
                <a:solidFill>
                  <a:schemeClr val="accent2"/>
                </a:solidFill>
              </a:rPr>
              <a:t>food chain</a:t>
            </a:r>
            <a:r>
              <a:t> </a:t>
            </a:r>
          </a:p>
          <a:p>
            <a:pPr>
              <a:buSzTx/>
              <a:buNone/>
            </a:pPr>
          </a:p>
          <a:p>
            <a:pPr>
              <a:buSzTx/>
              <a:buNone/>
              <a:defRPr>
                <a:solidFill>
                  <a:srgbClr val="009900"/>
                </a:solidFill>
              </a:defRPr>
            </a:pPr>
            <a:r>
              <a:t>Feeding</a:t>
            </a:r>
            <a:r>
              <a:rPr>
                <a:solidFill>
                  <a:srgbClr val="000000"/>
                </a:solidFill>
              </a:rPr>
              <a:t> allows energy to flow from one organism to another in an ecosystem.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74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lide Number"/>
          <p:cNvSpPr txBox="1"/>
          <p:nvPr>
            <p:ph type="sldNum" sz="quarter" idx="2"/>
          </p:nvPr>
        </p:nvSpPr>
        <p:spPr>
          <a:xfrm>
            <a:off x="8265159" y="6248400"/>
            <a:ext cx="193041" cy="287087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77" name="Energy flow in the ecosystem"/>
          <p:cNvSpPr txBox="1"/>
          <p:nvPr>
            <p:ph type="title"/>
          </p:nvPr>
        </p:nvSpPr>
        <p:spPr>
          <a:xfrm>
            <a:off x="685800" y="247649"/>
            <a:ext cx="7772400" cy="1143002"/>
          </a:xfrm>
          <a:prstGeom prst="rect">
            <a:avLst/>
          </a:prstGeom>
        </p:spPr>
        <p:txBody>
          <a:bodyPr/>
          <a:lstStyle/>
          <a:p>
            <a:pPr/>
            <a:r>
              <a:t>Energy flow in the ecosystem</a:t>
            </a:r>
          </a:p>
        </p:txBody>
      </p:sp>
      <p:pic>
        <p:nvPicPr>
          <p:cNvPr id="78" name="C3.4 Energy flow in the ecosystem.jpeg" descr="C3.4 Energy flow in the ecosystem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666875" y="1500187"/>
            <a:ext cx="5810250" cy="500062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lide Number"/>
          <p:cNvSpPr txBox="1"/>
          <p:nvPr>
            <p:ph type="sldNum" sz="quarter" idx="2"/>
          </p:nvPr>
        </p:nvSpPr>
        <p:spPr>
          <a:xfrm>
            <a:off x="8265159" y="6248400"/>
            <a:ext cx="193041" cy="287087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81" name="Food Chain"/>
          <p:cNvSpPr txBox="1"/>
          <p:nvPr>
            <p:ph type="title"/>
          </p:nvPr>
        </p:nvSpPr>
        <p:spPr>
          <a:xfrm>
            <a:off x="685800" y="247649"/>
            <a:ext cx="7772400" cy="1143002"/>
          </a:xfrm>
          <a:prstGeom prst="rect">
            <a:avLst/>
          </a:prstGeom>
        </p:spPr>
        <p:txBody>
          <a:bodyPr/>
          <a:lstStyle/>
          <a:p>
            <a:pPr/>
            <a:r>
              <a:t>Food Chain</a:t>
            </a:r>
          </a:p>
        </p:txBody>
      </p:sp>
      <p:sp>
        <p:nvSpPr>
          <p:cNvPr id="82" name="Is a flow diagram that begins with a plant and shows how food/energy is passed through a series of organisms in a community.…"/>
          <p:cNvSpPr txBox="1"/>
          <p:nvPr>
            <p:ph type="body" idx="1"/>
          </p:nvPr>
        </p:nvSpPr>
        <p:spPr>
          <a:xfrm>
            <a:off x="685800" y="1498600"/>
            <a:ext cx="7772400" cy="487680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buSzTx/>
              <a:buNone/>
            </a:pPr>
            <a:r>
              <a:t>Is </a:t>
            </a:r>
            <a:r>
              <a:t>a flow diagram that begins with a plant and shows how food/energy is passed through a series of organisms in a community.</a:t>
            </a:r>
          </a:p>
          <a:p>
            <a:pPr>
              <a:lnSpc>
                <a:spcPct val="90000"/>
              </a:lnSpc>
              <a:buSzTx/>
              <a:buNone/>
            </a:pPr>
            <a:r>
              <a:t>Each organism feeds on the one before it.</a:t>
            </a:r>
            <a:br/>
          </a:p>
          <a:p>
            <a:pPr>
              <a:lnSpc>
                <a:spcPct val="90000"/>
              </a:lnSpc>
              <a:buSzTx/>
              <a:buNone/>
            </a:pPr>
            <a:r>
              <a:t>A food chain ends when there is not enough energy to support another organism.</a:t>
            </a:r>
            <a:br/>
          </a:p>
          <a:p>
            <a:pPr>
              <a:lnSpc>
                <a:spcPct val="90000"/>
              </a:lnSpc>
              <a:buSzTx/>
              <a:buNone/>
            </a:pPr>
            <a:r>
              <a:t>An example of a food chain: </a:t>
            </a:r>
          </a:p>
          <a:p>
            <a:pPr algn="ctr">
              <a:lnSpc>
                <a:spcPct val="90000"/>
              </a:lnSpc>
              <a:buSzTx/>
              <a:buNone/>
            </a:pPr>
            <a:r>
              <a:t>grass </a:t>
            </a:r>
            <a:r>
              <a:rPr>
                <a:latin typeface="Wingdings"/>
                <a:ea typeface="Wingdings"/>
                <a:cs typeface="Wingdings"/>
                <a:sym typeface="Wingdings"/>
              </a:rPr>
              <a:t></a:t>
            </a:r>
            <a:r>
              <a:t> rabbit </a:t>
            </a:r>
            <a:r>
              <a:rPr>
                <a:latin typeface="Wingdings"/>
                <a:ea typeface="Wingdings"/>
                <a:cs typeface="Wingdings"/>
                <a:sym typeface="Wingdings"/>
              </a:rPr>
              <a:t></a:t>
            </a:r>
            <a:r>
              <a:t> fox.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8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82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lide Number"/>
          <p:cNvSpPr txBox="1"/>
          <p:nvPr>
            <p:ph type="sldNum" sz="quarter" idx="2"/>
          </p:nvPr>
        </p:nvSpPr>
        <p:spPr>
          <a:xfrm>
            <a:off x="8265159" y="6248400"/>
            <a:ext cx="193041" cy="287087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85" name="Learning check"/>
          <p:cNvSpPr txBox="1"/>
          <p:nvPr>
            <p:ph type="title"/>
          </p:nvPr>
        </p:nvSpPr>
        <p:spPr>
          <a:xfrm>
            <a:off x="685800" y="247649"/>
            <a:ext cx="7772400" cy="1143002"/>
          </a:xfrm>
          <a:prstGeom prst="rect">
            <a:avLst/>
          </a:prstGeom>
        </p:spPr>
        <p:txBody>
          <a:bodyPr/>
          <a:lstStyle/>
          <a:p>
            <a:pPr/>
            <a:r>
              <a:t>Learning check</a:t>
            </a:r>
          </a:p>
        </p:txBody>
      </p:sp>
      <p:sp>
        <p:nvSpPr>
          <p:cNvPr id="86" name="What is meant by primary source?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buSzTx/>
              <a:buNone/>
            </a:pPr>
            <a:r>
              <a:t>What is meant by primary source?</a:t>
            </a:r>
          </a:p>
          <a:p>
            <a:pPr>
              <a:buSzTx/>
              <a:buNone/>
            </a:pPr>
            <a:r>
              <a:t>Main source</a:t>
            </a:r>
          </a:p>
          <a:p>
            <a:pPr>
              <a:buSzTx/>
              <a:buNone/>
            </a:pPr>
          </a:p>
          <a:p>
            <a:pPr>
              <a:buSzTx/>
              <a:buNone/>
            </a:pPr>
            <a:r>
              <a:t>What is the primary source of energy?</a:t>
            </a:r>
          </a:p>
          <a:p>
            <a:pPr>
              <a:buSzTx/>
              <a:buNone/>
            </a:pPr>
            <a:r>
              <a:t>The sun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8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86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lide Number"/>
          <p:cNvSpPr txBox="1"/>
          <p:nvPr>
            <p:ph type="sldNum" sz="quarter" idx="2"/>
          </p:nvPr>
        </p:nvSpPr>
        <p:spPr>
          <a:xfrm>
            <a:off x="8265159" y="6248400"/>
            <a:ext cx="193041" cy="287087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89" name="A Grazing food chain"/>
          <p:cNvSpPr txBox="1"/>
          <p:nvPr>
            <p:ph type="title"/>
          </p:nvPr>
        </p:nvSpPr>
        <p:spPr>
          <a:xfrm>
            <a:off x="685800" y="247649"/>
            <a:ext cx="7772400" cy="1143002"/>
          </a:xfrm>
          <a:prstGeom prst="rect">
            <a:avLst/>
          </a:prstGeom>
        </p:spPr>
        <p:txBody>
          <a:bodyPr/>
          <a:lstStyle/>
          <a:p>
            <a:pPr/>
            <a:r>
              <a:t>A Grazing food chain</a:t>
            </a:r>
          </a:p>
        </p:txBody>
      </p:sp>
      <p:sp>
        <p:nvSpPr>
          <p:cNvPr id="90" name="is one where the initial plant is living e.g.…"/>
          <p:cNvSpPr txBox="1"/>
          <p:nvPr>
            <p:ph type="body" idx="1"/>
          </p:nvPr>
        </p:nvSpPr>
        <p:spPr>
          <a:xfrm>
            <a:off x="304800" y="1600200"/>
            <a:ext cx="8610600" cy="5257800"/>
          </a:xfrm>
          <a:prstGeom prst="rect">
            <a:avLst/>
          </a:prstGeom>
        </p:spPr>
        <p:txBody>
          <a:bodyPr/>
          <a:lstStyle/>
          <a:p>
            <a:pPr marL="332613" indent="-332613" defTabSz="886968">
              <a:buSzTx/>
              <a:buNone/>
              <a:defRPr sz="3104"/>
            </a:pPr>
            <a:r>
              <a:t>is one where the </a:t>
            </a:r>
            <a:r>
              <a:rPr>
                <a:solidFill>
                  <a:srgbClr val="FF0000"/>
                </a:solidFill>
              </a:rPr>
              <a:t>initial plant is living</a:t>
            </a:r>
            <a:r>
              <a:t> e.g.</a:t>
            </a:r>
          </a:p>
          <a:p>
            <a:pPr marL="332613" indent="-332613" defTabSz="886968">
              <a:buSzTx/>
              <a:buNone/>
              <a:defRPr sz="2328"/>
            </a:pPr>
          </a:p>
          <a:p>
            <a:pPr marL="332613" indent="-332613" defTabSz="886968">
              <a:buSzTx/>
              <a:buNone/>
              <a:defRPr sz="3104"/>
            </a:pPr>
            <a:r>
              <a:t>Grass </a:t>
            </a:r>
            <a:r>
              <a:rPr>
                <a:latin typeface="Wingdings"/>
                <a:ea typeface="Wingdings"/>
                <a:cs typeface="Wingdings"/>
                <a:sym typeface="Wingdings"/>
              </a:rPr>
              <a:t> </a:t>
            </a:r>
            <a:r>
              <a:t>grasshoppers </a:t>
            </a:r>
            <a:r>
              <a:rPr>
                <a:latin typeface="Wingdings"/>
                <a:ea typeface="Wingdings"/>
                <a:cs typeface="Wingdings"/>
                <a:sym typeface="Wingdings"/>
              </a:rPr>
              <a:t> </a:t>
            </a:r>
            <a:r>
              <a:t>frogs </a:t>
            </a:r>
            <a:r>
              <a:rPr>
                <a:latin typeface="Wingdings"/>
                <a:ea typeface="Wingdings"/>
                <a:cs typeface="Wingdings"/>
                <a:sym typeface="Wingdings"/>
              </a:rPr>
              <a:t> </a:t>
            </a:r>
            <a:r>
              <a:t>hawks</a:t>
            </a:r>
          </a:p>
          <a:p>
            <a:pPr marL="332613" indent="-332613" defTabSz="886968">
              <a:buSzTx/>
              <a:buNone/>
              <a:defRPr sz="2328"/>
            </a:pPr>
          </a:p>
          <a:p>
            <a:pPr marL="332613" indent="-332613" defTabSz="886968">
              <a:buSzTx/>
              <a:buNone/>
              <a:defRPr sz="3104"/>
            </a:pPr>
            <a:r>
              <a:t>Honeysuckle </a:t>
            </a:r>
            <a:r>
              <a:rPr>
                <a:latin typeface="Wingdings"/>
                <a:ea typeface="Wingdings"/>
                <a:cs typeface="Wingdings"/>
                <a:sym typeface="Wingdings"/>
              </a:rPr>
              <a:t> </a:t>
            </a:r>
            <a:r>
              <a:t>aphids </a:t>
            </a:r>
            <a:r>
              <a:rPr>
                <a:latin typeface="Wingdings"/>
                <a:ea typeface="Wingdings"/>
                <a:cs typeface="Wingdings"/>
                <a:sym typeface="Wingdings"/>
              </a:rPr>
              <a:t> </a:t>
            </a:r>
            <a:r>
              <a:t>ladybirds </a:t>
            </a:r>
            <a:r>
              <a:rPr>
                <a:latin typeface="Wingdings"/>
                <a:ea typeface="Wingdings"/>
                <a:cs typeface="Wingdings"/>
                <a:sym typeface="Wingdings"/>
              </a:rPr>
              <a:t> </a:t>
            </a:r>
            <a:r>
              <a:t>thrushes</a:t>
            </a:r>
          </a:p>
          <a:p>
            <a:pPr marL="332613" indent="-332613" defTabSz="886968">
              <a:buSzTx/>
              <a:buNone/>
              <a:defRPr sz="2328"/>
            </a:pPr>
          </a:p>
          <a:p>
            <a:pPr marL="332613" indent="-332613" defTabSz="886968">
              <a:buSzTx/>
              <a:buNone/>
              <a:defRPr sz="3104"/>
            </a:pPr>
            <a:r>
              <a:t>Seaweed </a:t>
            </a:r>
            <a:r>
              <a:rPr>
                <a:latin typeface="Wingdings"/>
                <a:ea typeface="Wingdings"/>
                <a:cs typeface="Wingdings"/>
                <a:sym typeface="Wingdings"/>
              </a:rPr>
              <a:t> </a:t>
            </a:r>
            <a:r>
              <a:t>winkles </a:t>
            </a:r>
            <a:r>
              <a:rPr>
                <a:latin typeface="Wingdings"/>
                <a:ea typeface="Wingdings"/>
                <a:cs typeface="Wingdings"/>
                <a:sym typeface="Wingdings"/>
              </a:rPr>
              <a:t> </a:t>
            </a:r>
            <a:r>
              <a:t>crabs </a:t>
            </a:r>
            <a:r>
              <a:rPr>
                <a:latin typeface="Wingdings"/>
                <a:ea typeface="Wingdings"/>
                <a:cs typeface="Wingdings"/>
                <a:sym typeface="Wingdings"/>
              </a:rPr>
              <a:t> </a:t>
            </a:r>
            <a:r>
              <a:t>herring gulls</a:t>
            </a:r>
          </a:p>
          <a:p>
            <a:pPr marL="332613" indent="-332613" defTabSz="886968">
              <a:buSzTx/>
              <a:buNone/>
              <a:defRPr sz="2328"/>
            </a:pPr>
          </a:p>
          <a:p>
            <a:pPr marL="332613" indent="-332613" defTabSz="886968">
              <a:buSzTx/>
              <a:buNone/>
              <a:defRPr sz="3104"/>
            </a:pPr>
            <a:r>
              <a:t>Phytoplankton </a:t>
            </a:r>
            <a:r>
              <a:rPr>
                <a:latin typeface="Wingdings"/>
                <a:ea typeface="Wingdings"/>
                <a:cs typeface="Wingdings"/>
                <a:sym typeface="Wingdings"/>
              </a:rPr>
              <a:t> </a:t>
            </a:r>
            <a:r>
              <a:t>zooplankton </a:t>
            </a:r>
            <a:r>
              <a:rPr>
                <a:latin typeface="Wingdings"/>
                <a:ea typeface="Wingdings"/>
                <a:cs typeface="Wingdings"/>
                <a:sym typeface="Wingdings"/>
              </a:rPr>
              <a:t> </a:t>
            </a:r>
            <a:r>
              <a:t>copepod </a:t>
            </a:r>
            <a:r>
              <a:rPr>
                <a:latin typeface="Wingdings"/>
                <a:ea typeface="Wingdings"/>
                <a:cs typeface="Wingdings"/>
                <a:sym typeface="Wingdings"/>
              </a:rPr>
              <a:t> </a:t>
            </a:r>
            <a:r>
              <a:t>herring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9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fill="hold"/>
                                        <p:tgtEl>
                                          <p:spTgt spid="9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90" grpId="1"/>
    </p:bldLst>
  </p:timing>
</p:sld>
</file>

<file path=ppt/theme/theme1.xml><?xml version="1.0" encoding="utf-8"?>
<a:theme xmlns:a="http://schemas.openxmlformats.org/drawingml/2006/main" xmlns:r="http://schemas.openxmlformats.org/officeDocument/2006/relationships" name="Default Design">
  <a:themeElements>
    <a:clrScheme name="Default Desig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Default Design">
      <a:majorFont>
        <a:latin typeface="Helvetica"/>
        <a:ea typeface="Helvetica"/>
        <a:cs typeface="Helvetica"/>
      </a:majorFont>
      <a:minorFont>
        <a:latin typeface="Times New Roman"/>
        <a:ea typeface="Times New Roman"/>
        <a:cs typeface="Times New Roman"/>
      </a:minorFont>
    </a:fontScheme>
    <a:fmtScheme name="Default Desig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Default Design">
  <a:themeElements>
    <a:clrScheme name="Default Desig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Default Design">
      <a:majorFont>
        <a:latin typeface="Helvetica"/>
        <a:ea typeface="Helvetica"/>
        <a:cs typeface="Helvetica"/>
      </a:majorFont>
      <a:minorFont>
        <a:latin typeface="Times New Roman"/>
        <a:ea typeface="Times New Roman"/>
        <a:cs typeface="Times New Roman"/>
      </a:minorFont>
    </a:fontScheme>
    <a:fmtScheme name="Default Desig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