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85799" y="1981200"/>
            <a:ext cx="3814235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Rectangle"/>
          <p:cNvSpPr/>
          <p:nvPr>
            <p:ph type="body" sz="half" idx="13"/>
          </p:nvPr>
        </p:nvSpPr>
        <p:spPr>
          <a:xfrm>
            <a:off x="4643966" y="1981200"/>
            <a:ext cx="3814234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Carbon%20cycle%20.ppt" TargetMode="External"/><Relationship Id="rId3" Type="http://schemas.openxmlformats.org/officeDocument/2006/relationships/hyperlink" Target="..%5CAnimations%5CCarbon%20Cycle%20Animation.exe" TargetMode="External"/><Relationship Id="rId4" Type="http://schemas.openxmlformats.org/officeDocument/2006/relationships/hyperlink" Target="..%5CAnimations%5CCarbon%20Cycle%20Animation.swf" TargetMode="External"/><Relationship Id="rId5" Type="http://schemas.openxmlformats.org/officeDocument/2006/relationships/slide" Target="slide10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itrogen%20Cycle.ppt" TargetMode="External"/><Relationship Id="rId3" Type="http://schemas.openxmlformats.org/officeDocument/2006/relationships/hyperlink" Target="..%5CAnimations%5CNitrogen%20Cycle%20Animation.exe" TargetMode="External"/><Relationship Id="rId4" Type="http://schemas.openxmlformats.org/officeDocument/2006/relationships/hyperlink" Target="..%5CAnimations%5CNitrogen%20Cycle%20Animation.swf" TargetMode="External"/><Relationship Id="rId5" Type="http://schemas.openxmlformats.org/officeDocument/2006/relationships/slide" Target="slide18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0" name="1.4.8 Nutrient Recycling"/>
          <p:cNvSpPr txBox="1"/>
          <p:nvPr>
            <p:ph type="ctrTitle"/>
          </p:nvPr>
        </p:nvSpPr>
        <p:spPr>
          <a:xfrm>
            <a:off x="685800" y="2286000"/>
            <a:ext cx="7772400" cy="1143001"/>
          </a:xfrm>
          <a:prstGeom prst="rect">
            <a:avLst/>
          </a:prstGeom>
        </p:spPr>
        <p:txBody>
          <a:bodyPr/>
          <a:lstStyle/>
          <a:p>
            <a:pPr/>
            <a:r>
              <a:t>1.4.8 Nutrient Recycling</a:t>
            </a:r>
          </a:p>
        </p:txBody>
      </p:sp>
      <p:sp>
        <p:nvSpPr>
          <p:cNvPr id="51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6" name="Summary of Carbon Cycl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Summary of Carbon Cycle</a:t>
            </a:r>
          </a:p>
        </p:txBody>
      </p:sp>
      <p:sp>
        <p:nvSpPr>
          <p:cNvPr id="87" name="Click on the link below to see a summsry of the Carbon Cycle…"/>
          <p:cNvSpPr txBox="1"/>
          <p:nvPr>
            <p:ph type="body" idx="1"/>
          </p:nvPr>
        </p:nvSpPr>
        <p:spPr>
          <a:xfrm>
            <a:off x="685800" y="1981200"/>
            <a:ext cx="7772400" cy="46482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Click on the link below to see a summsry of the Carbon Cycle</a:t>
            </a:r>
          </a:p>
          <a:p>
            <a:pPr algn="ctr">
              <a:buSzTx/>
              <a:buNone/>
            </a:pP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The Carbon Cycle</a:t>
            </a:r>
          </a:p>
          <a:p>
            <a:pPr algn="ctr">
              <a:buSzTx/>
              <a:buNone/>
            </a:pPr>
            <a:r>
              <a:t>For Animated Cycle click here </a:t>
            </a: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Flash</a:t>
            </a: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Shochwave</a:t>
            </a: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ppaction://hlinksldjump" tgtFrame="" tooltip="" history="1" highlightClick="0" endSnd="0"/>
              </a:rPr>
              <a:t>Click on this link to go to the next slide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8182858" y="6248400"/>
            <a:ext cx="275343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0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91" name="What is meant by nutrient recycling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What is meant by nutrient recycling?</a:t>
            </a:r>
          </a:p>
          <a:p>
            <a:pPr>
              <a:buSzTx/>
              <a:buNone/>
            </a:pPr>
            <a:r>
              <a:t>Nutrient recycling is the way in which elements are continuously being broken down and/or exchanged for reuse between the living and non-living components of an ecosystem.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4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95" name="What process(es) remove Carbon dioxide from the atmospher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What process(es) remove Carbon dioxide from the atmosphere?</a:t>
            </a:r>
          </a:p>
          <a:p>
            <a:pPr>
              <a:lnSpc>
                <a:spcPct val="90000"/>
              </a:lnSpc>
              <a:buSzTx/>
              <a:buNone/>
            </a:pPr>
            <a:r>
              <a:t>		</a:t>
            </a:r>
            <a:r>
              <a:rPr>
                <a:solidFill>
                  <a:schemeClr val="accent2"/>
                </a:solidFill>
              </a:rPr>
              <a:t>Photosynthesis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SzTx/>
              <a:buNone/>
            </a:pPr>
            <a:r>
              <a:t>What process(es) add Carbon dioxide to the atmosphere?</a:t>
            </a:r>
          </a:p>
          <a:p>
            <a:pPr>
              <a:lnSpc>
                <a:spcPct val="90000"/>
              </a:lnSpc>
              <a:buSzTx/>
              <a:buNone/>
            </a:pPr>
            <a:r>
              <a:t>		</a:t>
            </a:r>
            <a:r>
              <a:rPr>
                <a:solidFill>
                  <a:schemeClr val="accent2"/>
                </a:solidFill>
              </a:rPr>
              <a:t>Respiration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SzTx/>
              <a:buNone/>
              <a:defRPr>
                <a:solidFill>
                  <a:schemeClr val="accent2"/>
                </a:solidFill>
              </a:defRPr>
            </a:pPr>
            <a:r>
              <a:t>		Decay</a:t>
            </a:r>
          </a:p>
          <a:p>
            <a:pPr>
              <a:lnSpc>
                <a:spcPct val="90000"/>
              </a:lnSpc>
              <a:buSzTx/>
              <a:buNone/>
              <a:defRPr>
                <a:solidFill>
                  <a:schemeClr val="accent2"/>
                </a:solidFill>
              </a:defRPr>
            </a:pPr>
            <a:r>
              <a:t>		Combustion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8" name="The Nitrogen Cycl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The Nitrogen Cycle</a:t>
            </a:r>
          </a:p>
        </p:txBody>
      </p:sp>
      <p:sp>
        <p:nvSpPr>
          <p:cNvPr id="99" name="All organisms need nitrogen for protein, DNA &amp; RNA manufa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All organisms need </a:t>
            </a:r>
            <a:r>
              <a:rPr>
                <a:solidFill>
                  <a:srgbClr val="FF0000"/>
                </a:solidFill>
              </a:rPr>
              <a:t>nitrogen</a:t>
            </a:r>
            <a:r>
              <a:t> for protein, DNA &amp; RNA manufacture</a:t>
            </a:r>
          </a:p>
          <a:p>
            <a:pPr>
              <a:lnSpc>
                <a:spcPct val="90000"/>
              </a:lnSpc>
              <a:buSzTx/>
              <a:buNone/>
            </a:pPr>
            <a:r>
              <a:t>78% of the Earth’s atmosphere is nitrogen gas, but it cannot be used in this form by plants and animals.</a:t>
            </a:r>
          </a:p>
          <a:p>
            <a:pPr>
              <a:lnSpc>
                <a:spcPct val="90000"/>
              </a:lnSpc>
              <a:buSzTx/>
              <a:buNone/>
            </a:pPr>
            <a:r>
              <a:t>Nitrogen gas must first be ‘</a:t>
            </a:r>
            <a:r>
              <a:rPr>
                <a:solidFill>
                  <a:schemeClr val="accent2"/>
                </a:solidFill>
              </a:rPr>
              <a:t>fixed’</a:t>
            </a:r>
            <a:r>
              <a:t>, i.e. changed to a suitable form (ammonia or nitrate) before it can be used.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2" name="Nitrogen Fixation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Nitrogen Fixation</a:t>
            </a:r>
          </a:p>
        </p:txBody>
      </p:sp>
      <p:sp>
        <p:nvSpPr>
          <p:cNvPr id="103" name="Nitrogen-fixing bacteria in the soil convert N2 gas in the air into ammonia (NH3).  This accounts for the majority of all N2 fixation.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SzPct val="80000"/>
              <a:buFont typeface="Times New Roman"/>
              <a:buChar char="♣"/>
              <a:defRPr b="1" i="1">
                <a:solidFill>
                  <a:srgbClr val="FF0000"/>
                </a:solidFill>
              </a:defRPr>
            </a:pPr>
            <a:r>
              <a:t>Nitrogen-fixing bacteria</a:t>
            </a:r>
            <a:r>
              <a:rPr b="0" i="0">
                <a:solidFill>
                  <a:srgbClr val="000000"/>
                </a:solidFill>
              </a:rPr>
              <a:t> in the soil convert N</a:t>
            </a:r>
            <a:r>
              <a:rPr b="0" baseline="-25000" i="0">
                <a:solidFill>
                  <a:srgbClr val="000000"/>
                </a:solidFill>
              </a:rPr>
              <a:t>2</a:t>
            </a:r>
            <a:r>
              <a:rPr b="0" i="0">
                <a:solidFill>
                  <a:srgbClr val="000000"/>
                </a:solidFill>
              </a:rPr>
              <a:t> gas in the air into ammonia (NH</a:t>
            </a:r>
            <a:r>
              <a:rPr b="0" baseline="-25000" i="0">
                <a:solidFill>
                  <a:srgbClr val="000000"/>
                </a:solidFill>
              </a:rPr>
              <a:t>3</a:t>
            </a:r>
            <a:r>
              <a:rPr b="0" i="0">
                <a:solidFill>
                  <a:srgbClr val="000000"/>
                </a:solidFill>
              </a:rPr>
              <a:t>).  This accounts for the majority of all N</a:t>
            </a:r>
            <a:r>
              <a:rPr b="0" baseline="-25000" i="0">
                <a:solidFill>
                  <a:srgbClr val="000000"/>
                </a:solidFill>
              </a:rPr>
              <a:t>2</a:t>
            </a:r>
            <a:r>
              <a:rPr b="0" i="0">
                <a:solidFill>
                  <a:srgbClr val="000000"/>
                </a:solidFill>
              </a:rPr>
              <a:t> fixation.</a:t>
            </a:r>
            <a:endParaRPr b="0" i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80000"/>
              <a:buFont typeface="Times New Roman"/>
              <a:buChar char="♣"/>
              <a:defRPr b="1" i="1">
                <a:solidFill>
                  <a:schemeClr val="accent2"/>
                </a:solidFill>
              </a:defRPr>
            </a:pPr>
            <a:r>
              <a:t>Lightening storms</a:t>
            </a:r>
            <a:r>
              <a:rPr b="0" i="0">
                <a:solidFill>
                  <a:srgbClr val="000000"/>
                </a:solidFill>
              </a:rPr>
              <a:t> and </a:t>
            </a:r>
            <a:r>
              <a:rPr b="0">
                <a:solidFill>
                  <a:srgbClr val="000000"/>
                </a:solidFill>
              </a:rPr>
              <a:t>fuel burning in car engines</a:t>
            </a:r>
            <a:r>
              <a:rPr b="0" i="0">
                <a:solidFill>
                  <a:srgbClr val="000000"/>
                </a:solidFill>
              </a:rPr>
              <a:t> produce nitrates, which are washed by rain into the soil water.</a:t>
            </a:r>
            <a:endParaRPr b="0" i="0">
              <a:solidFill>
                <a:srgbClr val="000000"/>
              </a:solidFill>
            </a:endParaRPr>
          </a:p>
          <a:p>
            <a:pPr>
              <a:buSzPct val="80000"/>
              <a:buFont typeface="Times New Roman"/>
              <a:buChar char="♣"/>
            </a:pPr>
          </a:p>
          <a:p>
            <a:pPr>
              <a:buClr>
                <a:srgbClr val="000000"/>
              </a:buClr>
              <a:buSzPct val="80000"/>
              <a:buFont typeface="Times New Roman"/>
              <a:buChar char="♣"/>
              <a:defRPr>
                <a:solidFill>
                  <a:srgbClr val="009900"/>
                </a:solidFill>
              </a:defRPr>
            </a:pPr>
            <a:r>
              <a:t>Nitrates</a:t>
            </a:r>
            <a:r>
              <a:rPr>
                <a:solidFill>
                  <a:srgbClr val="000000"/>
                </a:solidFill>
              </a:rPr>
              <a:t> are absorbed by plant roots and converted to plant protein.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6" name="The Nitrogen Cycl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The Nitrogen Cycle</a:t>
            </a:r>
          </a:p>
        </p:txBody>
      </p:sp>
      <p:sp>
        <p:nvSpPr>
          <p:cNvPr id="107" name="Plant proteins are passed along food chains to become animal protein.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</p:spPr>
        <p:txBody>
          <a:bodyPr/>
          <a:lstStyle/>
          <a:p>
            <a:pPr marL="318897" indent="-318897" defTabSz="850391">
              <a:lnSpc>
                <a:spcPct val="90000"/>
              </a:lnSpc>
              <a:buFont typeface="Symbol"/>
              <a:buChar char="§"/>
              <a:defRPr sz="2976"/>
            </a:pPr>
            <a:r>
              <a:t>Plant proteins are passed along food chains to become animal protein.</a:t>
            </a:r>
          </a:p>
          <a:p>
            <a:pPr marL="318897" indent="-318897" defTabSz="850391">
              <a:lnSpc>
                <a:spcPct val="90000"/>
              </a:lnSpc>
              <a:buFont typeface="Symbol"/>
              <a:buChar char="§"/>
              <a:defRPr sz="2976"/>
            </a:pPr>
            <a:r>
              <a:t>When organisms die, their proteins are converted to ammonia by bacterial decomposition.</a:t>
            </a:r>
          </a:p>
          <a:p>
            <a:pPr marL="318897" indent="-318897" defTabSz="850391">
              <a:lnSpc>
                <a:spcPct val="90000"/>
              </a:lnSpc>
              <a:buClr>
                <a:srgbClr val="000000"/>
              </a:buClr>
              <a:buFont typeface="Symbol"/>
              <a:buChar char="§"/>
              <a:defRPr b="1" i="1" sz="2976">
                <a:solidFill>
                  <a:schemeClr val="accent2"/>
                </a:solidFill>
              </a:defRPr>
            </a:pPr>
            <a:r>
              <a:t>Nitrifying bacteria</a:t>
            </a:r>
            <a:r>
              <a:rPr b="0" i="0">
                <a:solidFill>
                  <a:srgbClr val="000000"/>
                </a:solidFill>
              </a:rPr>
              <a:t> in the soil then convert ammonia (NH</a:t>
            </a:r>
            <a:r>
              <a:rPr b="0" baseline="-26430" i="0">
                <a:solidFill>
                  <a:srgbClr val="000000"/>
                </a:solidFill>
              </a:rPr>
              <a:t>3</a:t>
            </a:r>
            <a:r>
              <a:rPr b="0" i="0">
                <a:solidFill>
                  <a:srgbClr val="000000"/>
                </a:solidFill>
              </a:rPr>
              <a:t>) into nitrites (NO</a:t>
            </a:r>
            <a:r>
              <a:rPr b="0" baseline="-26430" i="0">
                <a:solidFill>
                  <a:srgbClr val="000000"/>
                </a:solidFill>
              </a:rPr>
              <a:t>2</a:t>
            </a:r>
            <a:r>
              <a:rPr b="0" baseline="51354" i="0">
                <a:solidFill>
                  <a:srgbClr val="000000"/>
                </a:solidFill>
              </a:rPr>
              <a:t>2 </a:t>
            </a:r>
            <a:r>
              <a:rPr b="0" baseline="83612" i="0">
                <a:solidFill>
                  <a:srgbClr val="000000"/>
                </a:solidFill>
              </a:rPr>
              <a:t>_</a:t>
            </a:r>
            <a:r>
              <a:rPr b="0" i="0">
                <a:solidFill>
                  <a:srgbClr val="000000"/>
                </a:solidFill>
              </a:rPr>
              <a:t>) then into nitrates (NO</a:t>
            </a:r>
            <a:r>
              <a:rPr b="0" baseline="-26430" i="0">
                <a:solidFill>
                  <a:srgbClr val="000000"/>
                </a:solidFill>
              </a:rPr>
              <a:t>3</a:t>
            </a:r>
            <a:r>
              <a:rPr b="0" baseline="83612" i="0">
                <a:solidFill>
                  <a:srgbClr val="000000"/>
                </a:solidFill>
              </a:rPr>
              <a:t>_</a:t>
            </a:r>
            <a:r>
              <a:rPr b="0" i="0">
                <a:solidFill>
                  <a:srgbClr val="000000"/>
                </a:solidFill>
              </a:rPr>
              <a:t>).</a:t>
            </a:r>
            <a:endParaRPr b="0" i="0">
              <a:solidFill>
                <a:srgbClr val="000000"/>
              </a:solidFill>
            </a:endParaRPr>
          </a:p>
          <a:p>
            <a:pPr marL="318897" indent="-318897" defTabSz="850391">
              <a:lnSpc>
                <a:spcPct val="90000"/>
              </a:lnSpc>
              <a:buFont typeface="Symbol"/>
              <a:buChar char="§"/>
              <a:defRPr sz="2976"/>
            </a:pPr>
            <a:r>
              <a:t>Nitrates can be absorbed by other plants to continue the cycle.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0" name="The Nitrogen Cycl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The Nitrogen Cycle</a:t>
            </a:r>
          </a:p>
        </p:txBody>
      </p:sp>
      <p:sp>
        <p:nvSpPr>
          <p:cNvPr id="111" name="Denitrifying bacteria convert soil nitrates into N2 gas.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</p:spPr>
        <p:txBody>
          <a:bodyPr/>
          <a:lstStyle/>
          <a:p>
            <a:pPr>
              <a:buFont typeface="Symbol"/>
              <a:buChar char="§"/>
              <a:defRPr b="1" i="1"/>
            </a:pPr>
            <a:r>
              <a:t>Denitrifying bacteria</a:t>
            </a:r>
            <a:r>
              <a:rPr b="0" i="0"/>
              <a:t> convert soil nitrates into N</a:t>
            </a:r>
            <a:r>
              <a:rPr b="0" baseline="-25000" i="0"/>
              <a:t>2</a:t>
            </a:r>
            <a:r>
              <a:rPr b="0" i="0"/>
              <a:t> gas.</a:t>
            </a:r>
            <a:endParaRPr b="0" i="0"/>
          </a:p>
          <a:p>
            <a:pPr>
              <a:buSzTx/>
              <a:buNone/>
            </a:pPr>
            <a:r>
              <a:t>	This is a </a:t>
            </a:r>
            <a:r>
              <a:rPr>
                <a:solidFill>
                  <a:srgbClr val="FF0000"/>
                </a:solidFill>
              </a:rPr>
              <a:t>loss</a:t>
            </a:r>
            <a:r>
              <a:t> of N</a:t>
            </a:r>
            <a:r>
              <a:rPr baseline="-25000"/>
              <a:t>2</a:t>
            </a:r>
            <a:r>
              <a:t> from the cycle.</a:t>
            </a:r>
          </a:p>
          <a:p>
            <a:pPr>
              <a:buSzTx/>
              <a:buNone/>
            </a:pPr>
            <a:r>
              <a:t>	</a:t>
            </a:r>
            <a:r>
              <a:rPr sz="2800"/>
              <a:t>Only happens in anaerobic conditions (when O</a:t>
            </a:r>
            <a:r>
              <a:rPr baseline="-25000" sz="2800"/>
              <a:t>2</a:t>
            </a:r>
            <a:r>
              <a:rPr sz="2800"/>
              <a:t> levels are low) – due to flooding or accumulation of sewage.</a:t>
            </a:r>
            <a:endParaRPr sz="2800"/>
          </a:p>
          <a:p>
            <a:pPr>
              <a:buFont typeface="Symbol"/>
              <a:buChar char="§"/>
            </a:pPr>
            <a:r>
              <a:t>Nitrate also </a:t>
            </a:r>
            <a:r>
              <a:rPr>
                <a:solidFill>
                  <a:srgbClr val="FF0000"/>
                </a:solidFill>
              </a:rPr>
              <a:t>enters</a:t>
            </a:r>
            <a:r>
              <a:t> the cycle through the addition of nitrogen rich fertilisers to the soil – made industrially from nitrogen gas.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4" name="The Nitrogen Cycle"/>
          <p:cNvSpPr txBox="1"/>
          <p:nvPr>
            <p:ph type="title"/>
          </p:nvPr>
        </p:nvSpPr>
        <p:spPr>
          <a:xfrm rot="16200000">
            <a:off x="-2857500" y="2857500"/>
            <a:ext cx="6858000" cy="1143001"/>
          </a:xfrm>
          <a:prstGeom prst="rect">
            <a:avLst/>
          </a:prstGeom>
        </p:spPr>
        <p:txBody>
          <a:bodyPr/>
          <a:lstStyle/>
          <a:p>
            <a:pPr/>
            <a:r>
              <a:t>The Nitrogen Cycle</a:t>
            </a:r>
          </a:p>
        </p:txBody>
      </p:sp>
      <p:pic>
        <p:nvPicPr>
          <p:cNvPr id="115" name="C3.16 The Nitrogen Cycle.jpeg" descr="C3.16 The Nitrogen Cycl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0"/>
            <a:ext cx="7696200" cy="6870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8" name="Summary of Nitrogen Cycl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Summary of Nitrogen Cycle</a:t>
            </a:r>
          </a:p>
        </p:txBody>
      </p:sp>
      <p:sp>
        <p:nvSpPr>
          <p:cNvPr id="119" name="Click on the link below to see a summsry of the Nitrogen Cycle…"/>
          <p:cNvSpPr txBox="1"/>
          <p:nvPr>
            <p:ph type="body" idx="1"/>
          </p:nvPr>
        </p:nvSpPr>
        <p:spPr>
          <a:xfrm>
            <a:off x="685800" y="1981200"/>
            <a:ext cx="7772400" cy="46482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Click on the link below to see a summsry of the Nitrogen Cycle</a:t>
            </a:r>
          </a:p>
          <a:p>
            <a:pPr>
              <a:buSzTx/>
              <a:buNone/>
            </a:pP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The nitrogen cycle</a:t>
            </a:r>
          </a:p>
          <a:p>
            <a:pPr algn="ctr">
              <a:buSzTx/>
              <a:buNone/>
            </a:pPr>
            <a:r>
              <a:t>For Animated Cycle click here </a:t>
            </a: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Flash</a:t>
            </a: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Shochwave</a:t>
            </a:r>
          </a:p>
          <a:p>
            <a:pPr algn="ctr">
              <a:buSzTx/>
              <a:buNone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ppaction://hlinksldjump" tgtFrame="" tooltip="" history="1" highlightClick="0" endSnd="0"/>
              </a:rPr>
              <a:t>Click on this link to go to the next slide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2" name="Summary of Nitrogen Cycle"/>
          <p:cNvSpPr txBox="1"/>
          <p:nvPr>
            <p:ph type="title"/>
          </p:nvPr>
        </p:nvSpPr>
        <p:spPr>
          <a:xfrm>
            <a:off x="685800" y="0"/>
            <a:ext cx="7772400" cy="609600"/>
          </a:xfrm>
          <a:prstGeom prst="rect">
            <a:avLst/>
          </a:prstGeom>
        </p:spPr>
        <p:txBody>
          <a:bodyPr/>
          <a:lstStyle>
            <a:lvl1pPr defTabSz="749808">
              <a:defRPr sz="3607"/>
            </a:lvl1pPr>
          </a:lstStyle>
          <a:p>
            <a:pPr/>
            <a:r>
              <a:t>Summary of Nitrogen Cycle</a:t>
            </a:r>
          </a:p>
        </p:txBody>
      </p:sp>
      <p:sp>
        <p:nvSpPr>
          <p:cNvPr id="123" name="Nitrogen Fixation &amp; Lightning…"/>
          <p:cNvSpPr txBox="1"/>
          <p:nvPr>
            <p:ph type="body" sz="half" idx="1"/>
          </p:nvPr>
        </p:nvSpPr>
        <p:spPr>
          <a:xfrm>
            <a:off x="215900" y="3708400"/>
            <a:ext cx="4495800" cy="3352800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600"/>
            </a:pPr>
            <a:r>
              <a:t>Nitrogen Fixation &amp; Lightning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600"/>
            </a:pPr>
            <a:r>
              <a:t>Absorbed by roots and used by plants – Assimulation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600"/>
            </a:pPr>
            <a:r>
              <a:t>Animal feeding, digestion &amp; assimulation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600"/>
            </a:pPr>
            <a:r>
              <a:t>Excretion: urea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Ammonia</a:t>
            </a:r>
          </a:p>
        </p:txBody>
      </p:sp>
      <p:sp>
        <p:nvSpPr>
          <p:cNvPr id="124" name="Death &amp; decomposition – putrefying bacteria…"/>
          <p:cNvSpPr/>
          <p:nvPr>
            <p:ph type="body" idx="13"/>
          </p:nvPr>
        </p:nvSpPr>
        <p:spPr>
          <a:xfrm>
            <a:off x="4826000" y="3683000"/>
            <a:ext cx="4114800" cy="3352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17398" indent="-517398" defTabSz="886968">
              <a:lnSpc>
                <a:spcPct val="90000"/>
              </a:lnSpc>
              <a:spcBef>
                <a:spcPts val="600"/>
              </a:spcBef>
              <a:buAutoNum type="arabicPeriod" startAt="5"/>
              <a:defRPr sz="2522"/>
            </a:pPr>
            <a:r>
              <a:t>Death &amp; decomposition – putrefying bacteria</a:t>
            </a:r>
          </a:p>
          <a:p>
            <a:pPr marL="517398" indent="-517398" defTabSz="886968">
              <a:lnSpc>
                <a:spcPct val="90000"/>
              </a:lnSpc>
              <a:spcBef>
                <a:spcPts val="600"/>
              </a:spcBef>
              <a:buAutoNum type="arabicPeriod" startAt="5"/>
              <a:defRPr sz="2522"/>
            </a:pPr>
            <a:r>
              <a:t>Nitrification: NH</a:t>
            </a:r>
            <a:r>
              <a:rPr baseline="-25587"/>
              <a:t>3</a:t>
            </a:r>
            <a:r>
              <a:t>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NO</a:t>
            </a:r>
            <a:r>
              <a:rPr baseline="-25587"/>
              <a:t>2</a:t>
            </a:r>
            <a:endParaRPr baseline="-25587"/>
          </a:p>
          <a:p>
            <a:pPr marL="517398" indent="-517398" defTabSz="886968">
              <a:lnSpc>
                <a:spcPct val="90000"/>
              </a:lnSpc>
              <a:spcBef>
                <a:spcPts val="600"/>
              </a:spcBef>
              <a:buAutoNum type="arabicPeriod" startAt="5"/>
              <a:defRPr sz="2522"/>
            </a:pPr>
            <a:r>
              <a:t>Nitrification: NO</a:t>
            </a:r>
            <a:r>
              <a:rPr baseline="-25587"/>
              <a:t>2</a:t>
            </a:r>
            <a:r>
              <a:t>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NO</a:t>
            </a:r>
            <a:r>
              <a:rPr baseline="-25587"/>
              <a:t>3</a:t>
            </a:r>
            <a:endParaRPr baseline="-25587"/>
          </a:p>
          <a:p>
            <a:pPr marL="517398" indent="-517398" defTabSz="886968">
              <a:lnSpc>
                <a:spcPct val="90000"/>
              </a:lnSpc>
              <a:spcBef>
                <a:spcPts val="600"/>
              </a:spcBef>
              <a:buAutoNum type="arabicPeriod" startAt="5"/>
              <a:defRPr sz="2522"/>
            </a:pPr>
            <a:r>
              <a:t>Denitrification: NO</a:t>
            </a:r>
            <a:r>
              <a:rPr baseline="-25587"/>
              <a:t>3</a:t>
            </a:r>
            <a:r>
              <a:t>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NO</a:t>
            </a:r>
            <a:r>
              <a:rPr baseline="-25587"/>
              <a:t>2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N</a:t>
            </a:r>
          </a:p>
        </p:txBody>
      </p:sp>
      <p:grpSp>
        <p:nvGrpSpPr>
          <p:cNvPr id="147" name="Group"/>
          <p:cNvGrpSpPr/>
          <p:nvPr/>
        </p:nvGrpSpPr>
        <p:grpSpPr>
          <a:xfrm>
            <a:off x="608012" y="660399"/>
            <a:ext cx="7929564" cy="2884368"/>
            <a:chOff x="0" y="0"/>
            <a:chExt cx="7929562" cy="2884366"/>
          </a:xfrm>
        </p:grpSpPr>
        <p:sp>
          <p:nvSpPr>
            <p:cNvPr id="125" name="Nitrogen in Air"/>
            <p:cNvSpPr txBox="1"/>
            <p:nvPr/>
          </p:nvSpPr>
          <p:spPr>
            <a:xfrm>
              <a:off x="0" y="0"/>
              <a:ext cx="1447800" cy="7642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400"/>
                </a:spcBef>
              </a:lvl1pPr>
            </a:lstStyle>
            <a:p>
              <a:pPr/>
              <a:r>
                <a:t>Nitrogen in Air</a:t>
              </a:r>
            </a:p>
          </p:txBody>
        </p:sp>
        <p:sp>
          <p:nvSpPr>
            <p:cNvPr id="126" name="Nitrite NO2"/>
            <p:cNvSpPr txBox="1"/>
            <p:nvPr/>
          </p:nvSpPr>
          <p:spPr>
            <a:xfrm>
              <a:off x="2895600" y="0"/>
              <a:ext cx="1295400" cy="8222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400"/>
                </a:spcBef>
              </a:pPr>
              <a:r>
                <a:t>Nitrite NO</a:t>
              </a:r>
              <a:r>
                <a:rPr baseline="-25000"/>
                <a:t>2</a:t>
              </a:r>
            </a:p>
          </p:txBody>
        </p:sp>
        <p:sp>
          <p:nvSpPr>
            <p:cNvPr id="127" name="Ammonia NH3"/>
            <p:cNvSpPr txBox="1"/>
            <p:nvPr/>
          </p:nvSpPr>
          <p:spPr>
            <a:xfrm>
              <a:off x="5867400" y="0"/>
              <a:ext cx="1752600" cy="8222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400"/>
                </a:spcBef>
              </a:pPr>
              <a:r>
                <a:t>Ammonia NH</a:t>
              </a:r>
              <a:r>
                <a:rPr baseline="-25000"/>
                <a:t>3</a:t>
              </a:r>
            </a:p>
          </p:txBody>
        </p:sp>
        <p:sp>
          <p:nvSpPr>
            <p:cNvPr id="128" name="Nitrate in Soil NO3"/>
            <p:cNvSpPr txBox="1"/>
            <p:nvPr/>
          </p:nvSpPr>
          <p:spPr>
            <a:xfrm>
              <a:off x="76200" y="2062162"/>
              <a:ext cx="1371600" cy="8222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400"/>
                </a:spcBef>
              </a:pPr>
              <a:r>
                <a:t>Nitrate in Soil NO</a:t>
              </a:r>
              <a:r>
                <a:rPr baseline="-25000"/>
                <a:t>3</a:t>
              </a:r>
            </a:p>
          </p:txBody>
        </p:sp>
        <p:sp>
          <p:nvSpPr>
            <p:cNvPr id="129" name="Plant Protein"/>
            <p:cNvSpPr txBox="1"/>
            <p:nvPr/>
          </p:nvSpPr>
          <p:spPr>
            <a:xfrm>
              <a:off x="2709862" y="2228850"/>
              <a:ext cx="1905001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Plant Protein</a:t>
              </a:r>
            </a:p>
          </p:txBody>
        </p:sp>
        <p:sp>
          <p:nvSpPr>
            <p:cNvPr id="130" name="Animal Protein"/>
            <p:cNvSpPr txBox="1"/>
            <p:nvPr/>
          </p:nvSpPr>
          <p:spPr>
            <a:xfrm>
              <a:off x="5719762" y="2185987"/>
              <a:ext cx="2209801" cy="421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Animal Protein</a:t>
              </a:r>
            </a:p>
          </p:txBody>
        </p:sp>
        <p:sp>
          <p:nvSpPr>
            <p:cNvPr id="131" name="Arrow"/>
            <p:cNvSpPr/>
            <p:nvPr/>
          </p:nvSpPr>
          <p:spPr>
            <a:xfrm>
              <a:off x="1447800" y="2243137"/>
              <a:ext cx="1295400" cy="457201"/>
            </a:xfrm>
            <a:prstGeom prst="rightArrow">
              <a:avLst>
                <a:gd name="adj1" fmla="val 50000"/>
                <a:gd name="adj2" fmla="val 70833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2" name="Arrow"/>
            <p:cNvSpPr/>
            <p:nvPr/>
          </p:nvSpPr>
          <p:spPr>
            <a:xfrm>
              <a:off x="4448175" y="2238375"/>
              <a:ext cx="1295400" cy="457200"/>
            </a:xfrm>
            <a:prstGeom prst="rightArrow">
              <a:avLst>
                <a:gd name="adj1" fmla="val 50000"/>
                <a:gd name="adj2" fmla="val 70833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3" name="Arrow"/>
            <p:cNvSpPr/>
            <p:nvPr/>
          </p:nvSpPr>
          <p:spPr>
            <a:xfrm rot="5400000">
              <a:off x="-266700" y="1200150"/>
              <a:ext cx="1295400" cy="457200"/>
            </a:xfrm>
            <a:prstGeom prst="rightArrow">
              <a:avLst>
                <a:gd name="adj1" fmla="val 50000"/>
                <a:gd name="adj2" fmla="val 70833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4" name="Arrow"/>
            <p:cNvSpPr/>
            <p:nvPr/>
          </p:nvSpPr>
          <p:spPr>
            <a:xfrm rot="16200000">
              <a:off x="6134100" y="1257300"/>
              <a:ext cx="1295400" cy="457200"/>
            </a:xfrm>
            <a:prstGeom prst="rightArrow">
              <a:avLst>
                <a:gd name="adj1" fmla="val 50000"/>
                <a:gd name="adj2" fmla="val 70833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5" name="Arrow"/>
            <p:cNvSpPr/>
            <p:nvPr/>
          </p:nvSpPr>
          <p:spPr>
            <a:xfrm rot="10500000">
              <a:off x="4343400" y="228600"/>
              <a:ext cx="1295400" cy="457200"/>
            </a:xfrm>
            <a:prstGeom prst="rightArrow">
              <a:avLst>
                <a:gd name="adj1" fmla="val 50000"/>
                <a:gd name="adj2" fmla="val 70833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6" name="Arrow"/>
            <p:cNvSpPr/>
            <p:nvPr/>
          </p:nvSpPr>
          <p:spPr>
            <a:xfrm rot="7730259">
              <a:off x="1447800" y="1143000"/>
              <a:ext cx="1828800" cy="45720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7" name="Arrow"/>
            <p:cNvSpPr/>
            <p:nvPr/>
          </p:nvSpPr>
          <p:spPr>
            <a:xfrm rot="16200000">
              <a:off x="419100" y="1171575"/>
              <a:ext cx="1295400" cy="457200"/>
            </a:xfrm>
            <a:prstGeom prst="rightArrow">
              <a:avLst>
                <a:gd name="adj1" fmla="val 50000"/>
                <a:gd name="adj2" fmla="val 70833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8" name="Arrow"/>
            <p:cNvSpPr/>
            <p:nvPr/>
          </p:nvSpPr>
          <p:spPr>
            <a:xfrm rot="19396188">
              <a:off x="4038600" y="1143000"/>
              <a:ext cx="2057400" cy="457200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9" name="1"/>
            <p:cNvSpPr txBox="1"/>
            <p:nvPr/>
          </p:nvSpPr>
          <p:spPr>
            <a:xfrm>
              <a:off x="228600" y="1138237"/>
              <a:ext cx="381000" cy="421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140" name="2"/>
            <p:cNvSpPr txBox="1"/>
            <p:nvPr/>
          </p:nvSpPr>
          <p:spPr>
            <a:xfrm>
              <a:off x="1828800" y="2228850"/>
              <a:ext cx="381000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41" name="3"/>
            <p:cNvSpPr txBox="1"/>
            <p:nvPr/>
          </p:nvSpPr>
          <p:spPr>
            <a:xfrm>
              <a:off x="4876800" y="2238375"/>
              <a:ext cx="381000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142" name="4…"/>
            <p:cNvSpPr txBox="1"/>
            <p:nvPr/>
          </p:nvSpPr>
          <p:spPr>
            <a:xfrm>
              <a:off x="6615112" y="1095375"/>
              <a:ext cx="381001" cy="9471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400"/>
                </a:spcBef>
              </a:pPr>
              <a:r>
                <a:t>4</a:t>
              </a:r>
            </a:p>
            <a:p>
              <a:pPr>
                <a:spcBef>
                  <a:spcPts val="1400"/>
                </a:spcBef>
              </a:pPr>
              <a:r>
                <a:t>5</a:t>
              </a:r>
            </a:p>
          </p:txBody>
        </p:sp>
        <p:sp>
          <p:nvSpPr>
            <p:cNvPr id="143" name="5"/>
            <p:cNvSpPr txBox="1"/>
            <p:nvPr/>
          </p:nvSpPr>
          <p:spPr>
            <a:xfrm>
              <a:off x="4838700" y="1190625"/>
              <a:ext cx="381000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44" name="6"/>
            <p:cNvSpPr txBox="1"/>
            <p:nvPr/>
          </p:nvSpPr>
          <p:spPr>
            <a:xfrm>
              <a:off x="4953000" y="228600"/>
              <a:ext cx="381000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145" name="7"/>
            <p:cNvSpPr txBox="1"/>
            <p:nvPr/>
          </p:nvSpPr>
          <p:spPr>
            <a:xfrm>
              <a:off x="2347912" y="981075"/>
              <a:ext cx="381001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46" name="8"/>
            <p:cNvSpPr txBox="1"/>
            <p:nvPr/>
          </p:nvSpPr>
          <p:spPr>
            <a:xfrm>
              <a:off x="895350" y="1162050"/>
              <a:ext cx="381000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400"/>
                </a:spcBef>
              </a:lvl1pPr>
            </a:lstStyle>
            <a:p>
              <a:pPr/>
              <a:r>
                <a:t>8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4" name="Nutrient Recycling (1/3)"/>
          <p:cNvSpPr txBox="1"/>
          <p:nvPr>
            <p:ph type="title"/>
          </p:nvPr>
        </p:nvSpPr>
        <p:spPr>
          <a:xfrm>
            <a:off x="685800" y="1523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Nutrient Recycling </a:t>
            </a:r>
            <a:r>
              <a:rPr sz="1200"/>
              <a:t>(1/3)</a:t>
            </a:r>
          </a:p>
        </p:txBody>
      </p:sp>
      <p:sp>
        <p:nvSpPr>
          <p:cNvPr id="55" name="There is a limited amount of nutrients on earth e.g. you are probably aware of the water cycle – where water is constantly being recycled in nature. There are similar cycles for all nutrients.…"/>
          <p:cNvSpPr txBox="1"/>
          <p:nvPr>
            <p:ph type="body" idx="1"/>
          </p:nvPr>
        </p:nvSpPr>
        <p:spPr>
          <a:xfrm>
            <a:off x="685800" y="1384300"/>
            <a:ext cx="7772400" cy="5181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There is a </a:t>
            </a:r>
            <a:r>
              <a:rPr>
                <a:solidFill>
                  <a:srgbClr val="FF0000"/>
                </a:solidFill>
              </a:rPr>
              <a:t>limited</a:t>
            </a:r>
            <a:r>
              <a:t> amount of </a:t>
            </a:r>
            <a:r>
              <a:rPr>
                <a:solidFill>
                  <a:srgbClr val="FF0000"/>
                </a:solidFill>
              </a:rPr>
              <a:t>nutrients</a:t>
            </a:r>
            <a:r>
              <a:t> on earth e.g. you are probably aware of the water cycle – where water is constantly being </a:t>
            </a:r>
            <a:r>
              <a:rPr>
                <a:solidFill>
                  <a:srgbClr val="FF0000"/>
                </a:solidFill>
              </a:rPr>
              <a:t>recycled</a:t>
            </a:r>
            <a:r>
              <a:t> in nature. There are similar cycles for all nutrients.</a:t>
            </a:r>
          </a:p>
          <a:p>
            <a:pPr>
              <a:lnSpc>
                <a:spcPct val="90000"/>
              </a:lnSpc>
              <a:buSzTx/>
              <a:buNone/>
            </a:pPr>
            <a:r>
              <a:t> When plants and animals die, their nutrient content is </a:t>
            </a:r>
            <a:r>
              <a:rPr>
                <a:solidFill>
                  <a:srgbClr val="FF0000"/>
                </a:solidFill>
              </a:rPr>
              <a:t>not wasted</a:t>
            </a:r>
            <a:r>
              <a:t>.</a:t>
            </a:r>
          </a:p>
          <a:p>
            <a:pPr>
              <a:lnSpc>
                <a:spcPct val="90000"/>
              </a:lnSpc>
              <a:buSzTx/>
              <a:buNone/>
            </a:pPr>
            <a:r>
              <a:t>Bacteria and fungi decompose the remains and release the nutrients back into the abiotic environment (i.e. into the soil, nearby water and air).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0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151" name="Nitrogen gas must be ‘fixed’ – what does this mean?…"/>
          <p:cNvSpPr txBox="1"/>
          <p:nvPr>
            <p:ph type="body" idx="1"/>
          </p:nvPr>
        </p:nvSpPr>
        <p:spPr>
          <a:xfrm>
            <a:off x="685800" y="1981200"/>
            <a:ext cx="8229600" cy="46482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Nitrogen gas must be ‘fixed’ – what does this mean?</a:t>
            </a:r>
          </a:p>
          <a:p>
            <a:pPr>
              <a:buSzTx/>
              <a:buNone/>
            </a:pPr>
            <a:r>
              <a:t>Changed to a suitable form (ammonia or nitrate) before it can be used.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In what form is nitrogen absorbed by plants?</a:t>
            </a:r>
          </a:p>
          <a:p>
            <a:pPr>
              <a:buSzTx/>
              <a:buNone/>
            </a:pPr>
            <a:r>
              <a:t>	Nitrate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4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155" name="What is nitrification?…"/>
          <p:cNvSpPr txBox="1"/>
          <p:nvPr>
            <p:ph type="body" idx="1"/>
          </p:nvPr>
        </p:nvSpPr>
        <p:spPr>
          <a:xfrm>
            <a:off x="685800" y="1981200"/>
            <a:ext cx="8229600" cy="46482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What is nitrification?</a:t>
            </a:r>
          </a:p>
          <a:p>
            <a:pPr>
              <a:buSzTx/>
              <a:buNone/>
            </a:pPr>
            <a:r>
              <a:t>The conversion of ammonia (NH</a:t>
            </a:r>
            <a:r>
              <a:rPr baseline="-25000"/>
              <a:t>3</a:t>
            </a:r>
            <a:r>
              <a:t>) into nitrites (NO</a:t>
            </a:r>
            <a:r>
              <a:rPr baseline="-25000"/>
              <a:t>2</a:t>
            </a:r>
            <a:r>
              <a:rPr baseline="50000"/>
              <a:t>2 </a:t>
            </a:r>
            <a:r>
              <a:rPr baseline="80000"/>
              <a:t>_</a:t>
            </a:r>
            <a:r>
              <a:t>) then into nitrates (NO</a:t>
            </a:r>
            <a:r>
              <a:rPr baseline="-25000"/>
              <a:t>3</a:t>
            </a:r>
            <a:r>
              <a:rPr baseline="80000"/>
              <a:t>_</a:t>
            </a:r>
            <a:r>
              <a:t>).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What do denitrifying bacteria do?</a:t>
            </a:r>
          </a:p>
          <a:p>
            <a:pPr>
              <a:buSzTx/>
              <a:buNone/>
            </a:pPr>
            <a:r>
              <a:t>They convert soil nitrates (NO</a:t>
            </a:r>
            <a:r>
              <a:rPr baseline="-25000"/>
              <a:t>3</a:t>
            </a:r>
            <a:r>
              <a:rPr baseline="80000"/>
              <a:t>_</a:t>
            </a:r>
            <a:r>
              <a:t>) into N</a:t>
            </a:r>
            <a:r>
              <a:rPr baseline="-25000"/>
              <a:t>2</a:t>
            </a:r>
            <a:r>
              <a:t> gas.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8" name="Need to know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Need to know</a:t>
            </a:r>
          </a:p>
        </p:txBody>
      </p:sp>
      <p:sp>
        <p:nvSpPr>
          <p:cNvPr id="159" name="Define the term: nutrient recycling by organism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buSzTx/>
              <a:buNone/>
            </a:pPr>
            <a:r>
              <a:t>Define the term: nutrient recycling by organisms.</a:t>
            </a:r>
          </a:p>
          <a:p>
            <a:pPr marL="609600" indent="-609600">
              <a:buAutoNum type="arabicPeriod" startAt="1"/>
            </a:pPr>
            <a:r>
              <a:t>Outline and draw the Carbon Cycle.</a:t>
            </a:r>
          </a:p>
          <a:p>
            <a:pPr marL="609600" indent="-609600">
              <a:buAutoNum type="arabicPeriod" startAt="1"/>
            </a:pPr>
            <a:r>
              <a:t>Outline and draw the Nitrogen Cycle.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2" name="END"/>
          <p:cNvSpPr txBox="1"/>
          <p:nvPr>
            <p:ph type="title"/>
          </p:nvPr>
        </p:nvSpPr>
        <p:spPr>
          <a:xfrm>
            <a:off x="685800" y="2857500"/>
            <a:ext cx="7772400" cy="1143001"/>
          </a:xfrm>
          <a:prstGeom prst="rect">
            <a:avLst/>
          </a:prstGeom>
        </p:spPr>
        <p:txBody>
          <a:bodyPr/>
          <a:lstStyle>
            <a:lvl1pPr>
              <a:defRPr b="1" sz="6600"/>
            </a:lvl1pPr>
          </a:lstStyle>
          <a:p>
            <a:pPr/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" name="Nutrient Recycling (2/3)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Nutrient Recycling </a:t>
            </a:r>
            <a:r>
              <a:rPr sz="1200"/>
              <a:t>(2/3)</a:t>
            </a:r>
          </a:p>
        </p:txBody>
      </p:sp>
      <p:sp>
        <p:nvSpPr>
          <p:cNvPr id="59" name="These nutrients are then taken up by other plants and used to make new organic material.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These nutrients are then taken up by other plants and used to make new organic material.</a:t>
            </a:r>
          </a:p>
          <a:p>
            <a:pPr>
              <a:lnSpc>
                <a:spcPct val="90000"/>
              </a:lnSpc>
              <a:buSzTx/>
              <a:buNone/>
            </a:pPr>
            <a:r>
              <a:t>This material is passed on down the food chains and is reused by all the chain members.</a:t>
            </a:r>
          </a:p>
          <a:p>
            <a:pPr>
              <a:lnSpc>
                <a:spcPct val="90000"/>
              </a:lnSpc>
              <a:buSzTx/>
              <a:buNone/>
            </a:pPr>
            <a:r>
              <a:t>When death occurs for these members, the nutrients are again returned to the abiotic environment and the cycling of nutrients continues in this circular way.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" name="Recycling nutrients within an ecosystem"/>
          <p:cNvSpPr txBox="1"/>
          <p:nvPr>
            <p:ph type="title"/>
          </p:nvPr>
        </p:nvSpPr>
        <p:spPr>
          <a:xfrm>
            <a:off x="-1" y="0"/>
            <a:ext cx="9144002" cy="609600"/>
          </a:xfrm>
          <a:prstGeom prst="rect">
            <a:avLst/>
          </a:prstGeom>
        </p:spPr>
        <p:txBody>
          <a:bodyPr/>
          <a:lstStyle>
            <a:lvl1pPr defTabSz="786384">
              <a:defRPr sz="3612"/>
            </a:lvl1pPr>
          </a:lstStyle>
          <a:p>
            <a:pPr/>
            <a:r>
              <a:t>Recycling nutrients within an ecosystem</a:t>
            </a:r>
          </a:p>
        </p:txBody>
      </p:sp>
      <p:pic>
        <p:nvPicPr>
          <p:cNvPr id="63" name="3.14 Recycling nutrients within an ecosystem.jpeg" descr="3.14 Recycling nutrients within an ecosystem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050" y="671512"/>
            <a:ext cx="7581900" cy="61896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" name="Nutrient Recycling (3/3)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Nutrient Recycling </a:t>
            </a:r>
            <a:r>
              <a:rPr sz="1200"/>
              <a:t>(3/3)</a:t>
            </a:r>
          </a:p>
        </p:txBody>
      </p:sp>
      <p:sp>
        <p:nvSpPr>
          <p:cNvPr id="67" name="This ensures that there is no real longterm drain on the Earth’s nutrients, despite millions of years of plant and animal activity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Tx/>
              <a:buNone/>
            </a:lvl1pPr>
          </a:lstStyle>
          <a:p>
            <a:pPr/>
            <a:r>
              <a:t>This ensures that there is no real longterm drain on the Earth’s nutrients, despite millions of years of plant and animal activity.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" name="In summary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In summary</a:t>
            </a:r>
          </a:p>
        </p:txBody>
      </p:sp>
      <p:sp>
        <p:nvSpPr>
          <p:cNvPr id="71" name="Nutrient recycling is the way in which elements are continuously being broken down and/or exchanged for reuse between the living and non-living components of an ecosystem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Tx/>
              <a:buNone/>
            </a:lvl1pPr>
          </a:lstStyle>
          <a:p>
            <a:pPr/>
            <a:r>
              <a:t>Nutrient recycling is the way in which elements are continuously being broken down and/or exchanged for reuse between the living and non-living components of an ecosystem.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" name="Carbon Cycl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Carbon Cycle</a:t>
            </a:r>
          </a:p>
        </p:txBody>
      </p:sp>
      <p:sp>
        <p:nvSpPr>
          <p:cNvPr id="75" name="Carbon forms part of all organic nutrients – carbohydrates, fats and proteins.…"/>
          <p:cNvSpPr txBox="1"/>
          <p:nvPr>
            <p:ph type="body" idx="1"/>
          </p:nvPr>
        </p:nvSpPr>
        <p:spPr>
          <a:xfrm>
            <a:off x="685800" y="1981200"/>
            <a:ext cx="7772400" cy="4495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/>
            </a:pPr>
            <a:r>
              <a:t>Carbon</a:t>
            </a:r>
            <a:r>
              <a:rPr b="0"/>
              <a:t> forms part of all organic nutrients – carbohydrates, fats and proteins.</a:t>
            </a:r>
            <a:r>
              <a:rPr b="0"/>
              <a:t> </a:t>
            </a:r>
            <a:endParaRPr b="0"/>
          </a:p>
          <a:p>
            <a:pPr>
              <a:buSzTx/>
              <a:buNone/>
            </a:pPr>
            <a:r>
              <a:t>Carbon dioxide is</a:t>
            </a:r>
            <a:r>
              <a:rPr>
                <a:solidFill>
                  <a:srgbClr val="FF3300"/>
                </a:solidFill>
              </a:rPr>
              <a:t> </a:t>
            </a:r>
            <a:r>
              <a:rPr u="sng">
                <a:solidFill>
                  <a:srgbClr val="FF3300"/>
                </a:solidFill>
              </a:rPr>
              <a:t>removed</a:t>
            </a:r>
            <a:r>
              <a:rPr>
                <a:solidFill>
                  <a:srgbClr val="FF3300"/>
                </a:solidFill>
              </a:rPr>
              <a:t> </a:t>
            </a:r>
            <a:r>
              <a:t>from the environment by </a:t>
            </a:r>
            <a:r>
              <a:rPr>
                <a:solidFill>
                  <a:schemeClr val="accent2"/>
                </a:solidFill>
              </a:rPr>
              <a:t>photosynthesis</a:t>
            </a:r>
            <a:r>
              <a:t> in plants, and under certain conditions, over long periods of time, some of these plants may form </a:t>
            </a:r>
            <a:r>
              <a:rPr>
                <a:solidFill>
                  <a:srgbClr val="009900"/>
                </a:solidFill>
              </a:rPr>
              <a:t>fossil fuels</a:t>
            </a:r>
            <a:r>
              <a:t> such as coal, oil, peat and natural gas.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8" name="Carbon Cycl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Carbon Cycle</a:t>
            </a:r>
          </a:p>
        </p:txBody>
      </p:sp>
      <p:sp>
        <p:nvSpPr>
          <p:cNvPr id="79" name="Carbon dioxide is returned to the environment b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Carbon dioxide is </a:t>
            </a:r>
            <a:r>
              <a:rPr u="sng">
                <a:solidFill>
                  <a:srgbClr val="FF3300"/>
                </a:solidFill>
              </a:rPr>
              <a:t>returned</a:t>
            </a:r>
            <a:r>
              <a:t> to the environment by:</a:t>
            </a:r>
          </a:p>
          <a:p>
            <a:pPr lvl="1" marL="742950" indent="-285750">
              <a:spcBef>
                <a:spcPts val="0"/>
              </a:spcBef>
              <a:buAutoNum type="arabicPeriod" startAt="1"/>
            </a:pPr>
            <a:r>
              <a:t> </a:t>
            </a:r>
            <a:r>
              <a:rPr>
                <a:solidFill>
                  <a:schemeClr val="accent2"/>
                </a:solidFill>
              </a:rPr>
              <a:t>Respiration</a:t>
            </a:r>
            <a:r>
              <a:t> in plants, animals &amp; micro-organisms.</a:t>
            </a:r>
          </a:p>
          <a:p>
            <a:pPr lvl="1" marL="742950" indent="-285750">
              <a:spcBef>
                <a:spcPts val="0"/>
              </a:spcBef>
              <a:buAutoNum type="arabicPeriod" startAt="1"/>
            </a:pPr>
            <a:r>
              <a:t> </a:t>
            </a:r>
            <a:r>
              <a:rPr>
                <a:solidFill>
                  <a:srgbClr val="009900"/>
                </a:solidFill>
              </a:rPr>
              <a:t>Decay</a:t>
            </a:r>
            <a:r>
              <a:t> caused by micro-organisms.</a:t>
            </a:r>
          </a:p>
          <a:p>
            <a:pPr lvl="1" marL="742950" indent="-285750">
              <a:spcBef>
                <a:spcPts val="0"/>
              </a:spcBef>
              <a:buAutoNum type="arabicPeriod" startAt="1"/>
            </a:pPr>
            <a:r>
              <a:t> </a:t>
            </a:r>
            <a:r>
              <a:rPr>
                <a:solidFill>
                  <a:srgbClr val="FF0000"/>
                </a:solidFill>
              </a:rPr>
              <a:t>Combustion</a:t>
            </a:r>
            <a:r>
              <a:t> i.e. burning fossil fuels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2" name="The Carbon Cycle (1/3)"/>
          <p:cNvSpPr txBox="1"/>
          <p:nvPr>
            <p:ph type="title"/>
          </p:nvPr>
        </p:nvSpPr>
        <p:spPr>
          <a:xfrm>
            <a:off x="685800" y="779462"/>
            <a:ext cx="7772400" cy="608013"/>
          </a:xfrm>
          <a:prstGeom prst="rect">
            <a:avLst/>
          </a:prstGeom>
        </p:spPr>
        <p:txBody>
          <a:bodyPr/>
          <a:lstStyle/>
          <a:p>
            <a:pPr defTabSz="749808">
              <a:defRPr sz="3607"/>
            </a:pPr>
            <a:r>
              <a:t>The Carbon Cycle </a:t>
            </a:r>
            <a:r>
              <a:rPr sz="984"/>
              <a:t>(1/3)</a:t>
            </a:r>
          </a:p>
        </p:txBody>
      </p:sp>
      <p:pic>
        <p:nvPicPr>
          <p:cNvPr id="83" name="C3.15 The Carbon Cycle.jpeg" descr="C3.15 The Carbon Cycl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676400"/>
            <a:ext cx="8686800" cy="4886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