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66FF66"/>
              </a:solidFill>
              <a:prstDash val="solid"/>
              <a:round/>
            </a:ln>
          </a:left>
          <a:right>
            <a:ln w="12700" cap="flat">
              <a:solidFill>
                <a:srgbClr val="66FF66"/>
              </a:solidFill>
              <a:prstDash val="solid"/>
              <a:round/>
            </a:ln>
          </a:right>
          <a:top>
            <a:ln w="12700" cap="flat">
              <a:solidFill>
                <a:srgbClr val="66FF66"/>
              </a:solidFill>
              <a:prstDash val="solid"/>
              <a:round/>
            </a:ln>
          </a:top>
          <a:bottom>
            <a:ln w="12700" cap="flat">
              <a:solidFill>
                <a:srgbClr val="66FF66"/>
              </a:solidFill>
              <a:prstDash val="solid"/>
              <a:round/>
            </a:ln>
          </a:bottom>
          <a:insideH>
            <a:ln w="12700" cap="flat">
              <a:solidFill>
                <a:srgbClr val="66FF66"/>
              </a:solidFill>
              <a:prstDash val="solid"/>
              <a:round/>
            </a:ln>
          </a:insideH>
          <a:insideV>
            <a:ln w="12700" cap="flat">
              <a:solidFill>
                <a:srgbClr val="66FF66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66FF66"/>
        </a:fontRef>
        <a:srgbClr val="66FF66"/>
      </a:tcTxStyle>
      <a:tcStyle>
        <a:tcBdr>
          <a:left>
            <a:ln w="12700" cap="flat">
              <a:solidFill>
                <a:srgbClr val="66FF66"/>
              </a:solidFill>
              <a:prstDash val="solid"/>
              <a:round/>
            </a:ln>
          </a:left>
          <a:right>
            <a:ln w="12700" cap="flat">
              <a:solidFill>
                <a:srgbClr val="66FF66"/>
              </a:solidFill>
              <a:prstDash val="solid"/>
              <a:round/>
            </a:ln>
          </a:right>
          <a:top>
            <a:ln w="12700" cap="flat">
              <a:solidFill>
                <a:srgbClr val="66FF66"/>
              </a:solidFill>
              <a:prstDash val="solid"/>
              <a:round/>
            </a:ln>
          </a:top>
          <a:bottom>
            <a:ln w="12700" cap="flat">
              <a:solidFill>
                <a:srgbClr val="66FF66"/>
              </a:solidFill>
              <a:prstDash val="solid"/>
              <a:round/>
            </a:ln>
          </a:bottom>
          <a:insideH>
            <a:ln w="12700" cap="flat">
              <a:solidFill>
                <a:srgbClr val="66FF66"/>
              </a:solidFill>
              <a:prstDash val="solid"/>
              <a:round/>
            </a:ln>
          </a:insideH>
          <a:insideV>
            <a:ln w="12700" cap="flat">
              <a:solidFill>
                <a:srgbClr val="66FF6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66FF66"/>
        </a:fontRef>
        <a:srgbClr val="66FF66"/>
      </a:tcTxStyle>
      <a:tcStyle>
        <a:tcBdr>
          <a:left>
            <a:ln w="12700" cap="flat">
              <a:solidFill>
                <a:srgbClr val="66FF66"/>
              </a:solidFill>
              <a:prstDash val="solid"/>
              <a:round/>
            </a:ln>
          </a:left>
          <a:right>
            <a:ln w="12700" cap="flat">
              <a:solidFill>
                <a:srgbClr val="66FF66"/>
              </a:solidFill>
              <a:prstDash val="solid"/>
              <a:round/>
            </a:ln>
          </a:right>
          <a:top>
            <a:ln w="38100" cap="flat">
              <a:solidFill>
                <a:srgbClr val="66FF66"/>
              </a:solidFill>
              <a:prstDash val="solid"/>
              <a:round/>
            </a:ln>
          </a:top>
          <a:bottom>
            <a:ln w="12700" cap="flat">
              <a:solidFill>
                <a:srgbClr val="66FF66"/>
              </a:solidFill>
              <a:prstDash val="solid"/>
              <a:round/>
            </a:ln>
          </a:bottom>
          <a:insideH>
            <a:ln w="12700" cap="flat">
              <a:solidFill>
                <a:srgbClr val="66FF66"/>
              </a:solidFill>
              <a:prstDash val="solid"/>
              <a:round/>
            </a:ln>
          </a:insideH>
          <a:insideV>
            <a:ln w="12700" cap="flat">
              <a:solidFill>
                <a:srgbClr val="66FF6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66FF66"/>
        </a:fontRef>
        <a:srgbClr val="66FF66"/>
      </a:tcTxStyle>
      <a:tcStyle>
        <a:tcBdr>
          <a:left>
            <a:ln w="12700" cap="flat">
              <a:solidFill>
                <a:srgbClr val="66FF66"/>
              </a:solidFill>
              <a:prstDash val="solid"/>
              <a:round/>
            </a:ln>
          </a:left>
          <a:right>
            <a:ln w="12700" cap="flat">
              <a:solidFill>
                <a:srgbClr val="66FF66"/>
              </a:solidFill>
              <a:prstDash val="solid"/>
              <a:round/>
            </a:ln>
          </a:right>
          <a:top>
            <a:ln w="12700" cap="flat">
              <a:solidFill>
                <a:srgbClr val="66FF66"/>
              </a:solidFill>
              <a:prstDash val="solid"/>
              <a:round/>
            </a:ln>
          </a:top>
          <a:bottom>
            <a:ln w="38100" cap="flat">
              <a:solidFill>
                <a:srgbClr val="66FF66"/>
              </a:solidFill>
              <a:prstDash val="solid"/>
              <a:round/>
            </a:ln>
          </a:bottom>
          <a:insideH>
            <a:ln w="12700" cap="flat">
              <a:solidFill>
                <a:srgbClr val="66FF66"/>
              </a:solidFill>
              <a:prstDash val="solid"/>
              <a:round/>
            </a:ln>
          </a:insideH>
          <a:insideV>
            <a:ln w="12700" cap="flat">
              <a:solidFill>
                <a:srgbClr val="66FF6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66FF66"/>
              </a:solidFill>
              <a:prstDash val="solid"/>
              <a:round/>
            </a:ln>
          </a:left>
          <a:right>
            <a:ln w="12700" cap="flat">
              <a:solidFill>
                <a:srgbClr val="66FF66"/>
              </a:solidFill>
              <a:prstDash val="solid"/>
              <a:round/>
            </a:ln>
          </a:right>
          <a:top>
            <a:ln w="12700" cap="flat">
              <a:solidFill>
                <a:srgbClr val="66FF66"/>
              </a:solidFill>
              <a:prstDash val="solid"/>
              <a:round/>
            </a:ln>
          </a:top>
          <a:bottom>
            <a:ln w="12700" cap="flat">
              <a:solidFill>
                <a:srgbClr val="66FF66"/>
              </a:solidFill>
              <a:prstDash val="solid"/>
              <a:round/>
            </a:ln>
          </a:bottom>
          <a:insideH>
            <a:ln w="12700" cap="flat">
              <a:solidFill>
                <a:srgbClr val="66FF66"/>
              </a:solidFill>
              <a:prstDash val="solid"/>
              <a:round/>
            </a:ln>
          </a:insideH>
          <a:insideV>
            <a:ln w="12700" cap="flat">
              <a:solidFill>
                <a:srgbClr val="66FF66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66FF66"/>
        </a:fontRef>
        <a:srgbClr val="66FF66"/>
      </a:tcTxStyle>
      <a:tcStyle>
        <a:tcBdr>
          <a:left>
            <a:ln w="12700" cap="flat">
              <a:solidFill>
                <a:srgbClr val="66FF66"/>
              </a:solidFill>
              <a:prstDash val="solid"/>
              <a:round/>
            </a:ln>
          </a:left>
          <a:right>
            <a:ln w="12700" cap="flat">
              <a:solidFill>
                <a:srgbClr val="66FF66"/>
              </a:solidFill>
              <a:prstDash val="solid"/>
              <a:round/>
            </a:ln>
          </a:right>
          <a:top>
            <a:ln w="12700" cap="flat">
              <a:solidFill>
                <a:srgbClr val="66FF66"/>
              </a:solidFill>
              <a:prstDash val="solid"/>
              <a:round/>
            </a:ln>
          </a:top>
          <a:bottom>
            <a:ln w="12700" cap="flat">
              <a:solidFill>
                <a:srgbClr val="66FF66"/>
              </a:solidFill>
              <a:prstDash val="solid"/>
              <a:round/>
            </a:ln>
          </a:bottom>
          <a:insideH>
            <a:ln w="12700" cap="flat">
              <a:solidFill>
                <a:srgbClr val="66FF66"/>
              </a:solidFill>
              <a:prstDash val="solid"/>
              <a:round/>
            </a:ln>
          </a:insideH>
          <a:insideV>
            <a:ln w="12700" cap="flat">
              <a:solidFill>
                <a:srgbClr val="66FF6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66FF66"/>
        </a:fontRef>
        <a:srgbClr val="66FF66"/>
      </a:tcTxStyle>
      <a:tcStyle>
        <a:tcBdr>
          <a:left>
            <a:ln w="12700" cap="flat">
              <a:solidFill>
                <a:srgbClr val="66FF66"/>
              </a:solidFill>
              <a:prstDash val="solid"/>
              <a:round/>
            </a:ln>
          </a:left>
          <a:right>
            <a:ln w="12700" cap="flat">
              <a:solidFill>
                <a:srgbClr val="66FF66"/>
              </a:solidFill>
              <a:prstDash val="solid"/>
              <a:round/>
            </a:ln>
          </a:right>
          <a:top>
            <a:ln w="38100" cap="flat">
              <a:solidFill>
                <a:srgbClr val="66FF66"/>
              </a:solidFill>
              <a:prstDash val="solid"/>
              <a:round/>
            </a:ln>
          </a:top>
          <a:bottom>
            <a:ln w="12700" cap="flat">
              <a:solidFill>
                <a:srgbClr val="66FF66"/>
              </a:solidFill>
              <a:prstDash val="solid"/>
              <a:round/>
            </a:ln>
          </a:bottom>
          <a:insideH>
            <a:ln w="12700" cap="flat">
              <a:solidFill>
                <a:srgbClr val="66FF66"/>
              </a:solidFill>
              <a:prstDash val="solid"/>
              <a:round/>
            </a:ln>
          </a:insideH>
          <a:insideV>
            <a:ln w="12700" cap="flat">
              <a:solidFill>
                <a:srgbClr val="66FF6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66FF66"/>
        </a:fontRef>
        <a:srgbClr val="66FF66"/>
      </a:tcTxStyle>
      <a:tcStyle>
        <a:tcBdr>
          <a:left>
            <a:ln w="12700" cap="flat">
              <a:solidFill>
                <a:srgbClr val="66FF66"/>
              </a:solidFill>
              <a:prstDash val="solid"/>
              <a:round/>
            </a:ln>
          </a:left>
          <a:right>
            <a:ln w="12700" cap="flat">
              <a:solidFill>
                <a:srgbClr val="66FF66"/>
              </a:solidFill>
              <a:prstDash val="solid"/>
              <a:round/>
            </a:ln>
          </a:right>
          <a:top>
            <a:ln w="12700" cap="flat">
              <a:solidFill>
                <a:srgbClr val="66FF66"/>
              </a:solidFill>
              <a:prstDash val="solid"/>
              <a:round/>
            </a:ln>
          </a:top>
          <a:bottom>
            <a:ln w="38100" cap="flat">
              <a:solidFill>
                <a:srgbClr val="66FF66"/>
              </a:solidFill>
              <a:prstDash val="solid"/>
              <a:round/>
            </a:ln>
          </a:bottom>
          <a:insideH>
            <a:ln w="12700" cap="flat">
              <a:solidFill>
                <a:srgbClr val="66FF66"/>
              </a:solidFill>
              <a:prstDash val="solid"/>
              <a:round/>
            </a:ln>
          </a:insideH>
          <a:insideV>
            <a:ln w="12700" cap="flat">
              <a:solidFill>
                <a:srgbClr val="66FF6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66FF66"/>
              </a:solidFill>
              <a:prstDash val="solid"/>
              <a:round/>
            </a:ln>
          </a:left>
          <a:right>
            <a:ln w="12700" cap="flat">
              <a:solidFill>
                <a:srgbClr val="66FF66"/>
              </a:solidFill>
              <a:prstDash val="solid"/>
              <a:round/>
            </a:ln>
          </a:right>
          <a:top>
            <a:ln w="12700" cap="flat">
              <a:solidFill>
                <a:srgbClr val="66FF66"/>
              </a:solidFill>
              <a:prstDash val="solid"/>
              <a:round/>
            </a:ln>
          </a:top>
          <a:bottom>
            <a:ln w="12700" cap="flat">
              <a:solidFill>
                <a:srgbClr val="66FF66"/>
              </a:solidFill>
              <a:prstDash val="solid"/>
              <a:round/>
            </a:ln>
          </a:bottom>
          <a:insideH>
            <a:ln w="12700" cap="flat">
              <a:solidFill>
                <a:srgbClr val="66FF66"/>
              </a:solidFill>
              <a:prstDash val="solid"/>
              <a:round/>
            </a:ln>
          </a:insideH>
          <a:insideV>
            <a:ln w="12700" cap="flat">
              <a:solidFill>
                <a:srgbClr val="66FF66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66FF66"/>
        </a:fontRef>
        <a:srgbClr val="66FF66"/>
      </a:tcTxStyle>
      <a:tcStyle>
        <a:tcBdr>
          <a:left>
            <a:ln w="12700" cap="flat">
              <a:solidFill>
                <a:srgbClr val="66FF66"/>
              </a:solidFill>
              <a:prstDash val="solid"/>
              <a:round/>
            </a:ln>
          </a:left>
          <a:right>
            <a:ln w="12700" cap="flat">
              <a:solidFill>
                <a:srgbClr val="66FF66"/>
              </a:solidFill>
              <a:prstDash val="solid"/>
              <a:round/>
            </a:ln>
          </a:right>
          <a:top>
            <a:ln w="12700" cap="flat">
              <a:solidFill>
                <a:srgbClr val="66FF66"/>
              </a:solidFill>
              <a:prstDash val="solid"/>
              <a:round/>
            </a:ln>
          </a:top>
          <a:bottom>
            <a:ln w="12700" cap="flat">
              <a:solidFill>
                <a:srgbClr val="66FF66"/>
              </a:solidFill>
              <a:prstDash val="solid"/>
              <a:round/>
            </a:ln>
          </a:bottom>
          <a:insideH>
            <a:ln w="12700" cap="flat">
              <a:solidFill>
                <a:srgbClr val="66FF66"/>
              </a:solidFill>
              <a:prstDash val="solid"/>
              <a:round/>
            </a:ln>
          </a:insideH>
          <a:insideV>
            <a:ln w="12700" cap="flat">
              <a:solidFill>
                <a:srgbClr val="66FF6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66FF66"/>
        </a:fontRef>
        <a:srgbClr val="66FF66"/>
      </a:tcTxStyle>
      <a:tcStyle>
        <a:tcBdr>
          <a:left>
            <a:ln w="12700" cap="flat">
              <a:solidFill>
                <a:srgbClr val="66FF66"/>
              </a:solidFill>
              <a:prstDash val="solid"/>
              <a:round/>
            </a:ln>
          </a:left>
          <a:right>
            <a:ln w="12700" cap="flat">
              <a:solidFill>
                <a:srgbClr val="66FF66"/>
              </a:solidFill>
              <a:prstDash val="solid"/>
              <a:round/>
            </a:ln>
          </a:right>
          <a:top>
            <a:ln w="38100" cap="flat">
              <a:solidFill>
                <a:srgbClr val="66FF66"/>
              </a:solidFill>
              <a:prstDash val="solid"/>
              <a:round/>
            </a:ln>
          </a:top>
          <a:bottom>
            <a:ln w="12700" cap="flat">
              <a:solidFill>
                <a:srgbClr val="66FF66"/>
              </a:solidFill>
              <a:prstDash val="solid"/>
              <a:round/>
            </a:ln>
          </a:bottom>
          <a:insideH>
            <a:ln w="12700" cap="flat">
              <a:solidFill>
                <a:srgbClr val="66FF66"/>
              </a:solidFill>
              <a:prstDash val="solid"/>
              <a:round/>
            </a:ln>
          </a:insideH>
          <a:insideV>
            <a:ln w="12700" cap="flat">
              <a:solidFill>
                <a:srgbClr val="66FF6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66FF66"/>
        </a:fontRef>
        <a:srgbClr val="66FF66"/>
      </a:tcTxStyle>
      <a:tcStyle>
        <a:tcBdr>
          <a:left>
            <a:ln w="12700" cap="flat">
              <a:solidFill>
                <a:srgbClr val="66FF66"/>
              </a:solidFill>
              <a:prstDash val="solid"/>
              <a:round/>
            </a:ln>
          </a:left>
          <a:right>
            <a:ln w="12700" cap="flat">
              <a:solidFill>
                <a:srgbClr val="66FF66"/>
              </a:solidFill>
              <a:prstDash val="solid"/>
              <a:round/>
            </a:ln>
          </a:right>
          <a:top>
            <a:ln w="12700" cap="flat">
              <a:solidFill>
                <a:srgbClr val="66FF66"/>
              </a:solidFill>
              <a:prstDash val="solid"/>
              <a:round/>
            </a:ln>
          </a:top>
          <a:bottom>
            <a:ln w="38100" cap="flat">
              <a:solidFill>
                <a:srgbClr val="66FF66"/>
              </a:solidFill>
              <a:prstDash val="solid"/>
              <a:round/>
            </a:ln>
          </a:bottom>
          <a:insideH>
            <a:ln w="12700" cap="flat">
              <a:solidFill>
                <a:srgbClr val="66FF66"/>
              </a:solidFill>
              <a:prstDash val="solid"/>
              <a:round/>
            </a:ln>
          </a:insideH>
          <a:insideV>
            <a:ln w="12700" cap="flat">
              <a:solidFill>
                <a:srgbClr val="66FF6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66FF66"/>
          </a:solidFill>
        </a:fill>
      </a:tcStyle>
    </a:band2H>
    <a:firstCol>
      <a:tcTxStyle b="on" i="off">
        <a:fontRef idx="major">
          <a:srgbClr val="66FF66"/>
        </a:fontRef>
        <a:srgbClr val="66FF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FF66"/>
          </a:solidFill>
        </a:fill>
      </a:tcStyle>
    </a:lastRow>
    <a:firstRow>
      <a:tcTxStyle b="on" i="off">
        <a:fontRef idx="major">
          <a:srgbClr val="66FF66"/>
        </a:fontRef>
        <a:srgbClr val="66FF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66FF66"/>
              </a:solidFill>
              <a:prstDash val="solid"/>
              <a:round/>
            </a:ln>
          </a:left>
          <a:right>
            <a:ln w="12700" cap="flat">
              <a:solidFill>
                <a:srgbClr val="66FF66"/>
              </a:solidFill>
              <a:prstDash val="solid"/>
              <a:round/>
            </a:ln>
          </a:right>
          <a:top>
            <a:ln w="12700" cap="flat">
              <a:solidFill>
                <a:srgbClr val="66FF66"/>
              </a:solidFill>
              <a:prstDash val="solid"/>
              <a:round/>
            </a:ln>
          </a:top>
          <a:bottom>
            <a:ln w="12700" cap="flat">
              <a:solidFill>
                <a:srgbClr val="66FF66"/>
              </a:solidFill>
              <a:prstDash val="solid"/>
              <a:round/>
            </a:ln>
          </a:bottom>
          <a:insideH>
            <a:ln w="12700" cap="flat">
              <a:solidFill>
                <a:srgbClr val="66FF66"/>
              </a:solidFill>
              <a:prstDash val="solid"/>
              <a:round/>
            </a:ln>
          </a:insideH>
          <a:insideV>
            <a:ln w="12700" cap="flat">
              <a:solidFill>
                <a:srgbClr val="66FF66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66FF66"/>
        </a:fontRef>
        <a:srgbClr val="66FF66"/>
      </a:tcTxStyle>
      <a:tcStyle>
        <a:tcBdr>
          <a:left>
            <a:ln w="12700" cap="flat">
              <a:solidFill>
                <a:srgbClr val="66FF66"/>
              </a:solidFill>
              <a:prstDash val="solid"/>
              <a:round/>
            </a:ln>
          </a:left>
          <a:right>
            <a:ln w="12700" cap="flat">
              <a:solidFill>
                <a:srgbClr val="66FF66"/>
              </a:solidFill>
              <a:prstDash val="solid"/>
              <a:round/>
            </a:ln>
          </a:right>
          <a:top>
            <a:ln w="12700" cap="flat">
              <a:solidFill>
                <a:srgbClr val="66FF66"/>
              </a:solidFill>
              <a:prstDash val="solid"/>
              <a:round/>
            </a:ln>
          </a:top>
          <a:bottom>
            <a:ln w="12700" cap="flat">
              <a:solidFill>
                <a:srgbClr val="66FF66"/>
              </a:solidFill>
              <a:prstDash val="solid"/>
              <a:round/>
            </a:ln>
          </a:bottom>
          <a:insideH>
            <a:ln w="12700" cap="flat">
              <a:solidFill>
                <a:srgbClr val="66FF66"/>
              </a:solidFill>
              <a:prstDash val="solid"/>
              <a:round/>
            </a:ln>
          </a:insideH>
          <a:insideV>
            <a:ln w="12700" cap="flat">
              <a:solidFill>
                <a:srgbClr val="66FF66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66FF66"/>
        </a:fontRef>
        <a:srgbClr val="66FF66"/>
      </a:tcTxStyle>
      <a:tcStyle>
        <a:tcBdr>
          <a:left>
            <a:ln w="12700" cap="flat">
              <a:solidFill>
                <a:srgbClr val="66FF66"/>
              </a:solidFill>
              <a:prstDash val="solid"/>
              <a:round/>
            </a:ln>
          </a:left>
          <a:right>
            <a:ln w="12700" cap="flat">
              <a:solidFill>
                <a:srgbClr val="66FF66"/>
              </a:solidFill>
              <a:prstDash val="solid"/>
              <a:round/>
            </a:ln>
          </a:right>
          <a:top>
            <a:ln w="38100" cap="flat">
              <a:solidFill>
                <a:srgbClr val="66FF66"/>
              </a:solidFill>
              <a:prstDash val="solid"/>
              <a:round/>
            </a:ln>
          </a:top>
          <a:bottom>
            <a:ln w="12700" cap="flat">
              <a:solidFill>
                <a:srgbClr val="66FF66"/>
              </a:solidFill>
              <a:prstDash val="solid"/>
              <a:round/>
            </a:ln>
          </a:bottom>
          <a:insideH>
            <a:ln w="12700" cap="flat">
              <a:solidFill>
                <a:srgbClr val="66FF66"/>
              </a:solidFill>
              <a:prstDash val="solid"/>
              <a:round/>
            </a:ln>
          </a:insideH>
          <a:insideV>
            <a:ln w="12700" cap="flat">
              <a:solidFill>
                <a:srgbClr val="66FF66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66FF66"/>
        </a:fontRef>
        <a:srgbClr val="66FF66"/>
      </a:tcTxStyle>
      <a:tcStyle>
        <a:tcBdr>
          <a:left>
            <a:ln w="12700" cap="flat">
              <a:solidFill>
                <a:srgbClr val="66FF66"/>
              </a:solidFill>
              <a:prstDash val="solid"/>
              <a:round/>
            </a:ln>
          </a:left>
          <a:right>
            <a:ln w="12700" cap="flat">
              <a:solidFill>
                <a:srgbClr val="66FF66"/>
              </a:solidFill>
              <a:prstDash val="solid"/>
              <a:round/>
            </a:ln>
          </a:right>
          <a:top>
            <a:ln w="12700" cap="flat">
              <a:solidFill>
                <a:srgbClr val="66FF66"/>
              </a:solidFill>
              <a:prstDash val="solid"/>
              <a:round/>
            </a:ln>
          </a:top>
          <a:bottom>
            <a:ln w="38100" cap="flat">
              <a:solidFill>
                <a:srgbClr val="66FF66"/>
              </a:solidFill>
              <a:prstDash val="solid"/>
              <a:round/>
            </a:ln>
          </a:bottom>
          <a:insideH>
            <a:ln w="12700" cap="flat">
              <a:solidFill>
                <a:srgbClr val="66FF66"/>
              </a:solidFill>
              <a:prstDash val="solid"/>
              <a:round/>
            </a:ln>
          </a:insideH>
          <a:insideV>
            <a:ln w="12700" cap="flat">
              <a:solidFill>
                <a:srgbClr val="66FF66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half" idx="1"/>
          </p:nvPr>
        </p:nvSpPr>
        <p:spPr>
          <a:xfrm>
            <a:off x="685799" y="1981200"/>
            <a:ext cx="3814235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66FF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/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0.xml"/><Relationship Id="rId3" Type="http://schemas.openxmlformats.org/officeDocument/2006/relationships/slide" Target="slide12.xml"/><Relationship Id="rId4" Type="http://schemas.openxmlformats.org/officeDocument/2006/relationships/slide" Target="slide14.xml"/><Relationship Id="rId5" Type="http://schemas.openxmlformats.org/officeDocument/2006/relationships/slide" Target="slide20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5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7.xml"/><Relationship Id="rId5" Type="http://schemas.openxmlformats.org/officeDocument/2006/relationships/slide" Target="slide8.xml"/><Relationship Id="rId6" Type="http://schemas.openxmlformats.org/officeDocument/2006/relationships/slide" Target="slide9.xml"/><Relationship Id="rId7" Type="http://schemas.openxmlformats.org/officeDocument/2006/relationships/slide" Target="slide23.xml"/><Relationship Id="rId8" Type="http://schemas.openxmlformats.org/officeDocument/2006/relationships/slide" Target="slide3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slide" Target="slide25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5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1.4.9%20Human%20Impact%20on%20an%20Ecosystem%203%20-%20Waste%20Management.ppt" TargetMode="Externa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4.xml"/><Relationship Id="rId3" Type="http://schemas.openxmlformats.org/officeDocument/2006/relationships/slide" Target="slide27.xml"/><Relationship Id="rId4" Type="http://schemas.openxmlformats.org/officeDocument/2006/relationships/slide" Target="slide30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" Target="slide3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1.4.9%20Human%20Impact%20on%20an%20Ecosystem%203%20-%20Waste%20Management.ppt" TargetMode="External"/><Relationship Id="rId3" Type="http://schemas.openxmlformats.org/officeDocument/2006/relationships/slide" Target="slide35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5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1.4.9%20Human%20Impact%20on%20an%20Ecosystem%203%20-%20Waste%20Management.ppt" TargetMode="Externa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4.xml"/><Relationship Id="rId3" Type="http://schemas.openxmlformats.org/officeDocument/2006/relationships/slide" Target="slide35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42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1.4.9%20Human%20Impact%20on%20an%20Ecosystem%203%20-%20Waste%20Management.ppt" TargetMode="Externa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geology.wcedu.pima.edu/~enicksin/new.html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.xml"/><Relationship Id="rId3" Type="http://schemas.openxmlformats.org/officeDocument/2006/relationships/slide" Target="slide23.xml"/><Relationship Id="rId4" Type="http://schemas.openxmlformats.org/officeDocument/2006/relationships/slide" Target="slide3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"/>
          <p:cNvSpPr txBox="1"/>
          <p:nvPr>
            <p:ph type="sldNum" sz="quarter" idx="2"/>
          </p:nvPr>
        </p:nvSpPr>
        <p:spPr>
          <a:xfrm>
            <a:off x="8265159" y="6248400"/>
            <a:ext cx="193041" cy="2870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7" name="1.4.9 Human Impact on an Ecosystem 2"/>
          <p:cNvSpPr txBox="1"/>
          <p:nvPr>
            <p:ph type="ctrTitle"/>
          </p:nvPr>
        </p:nvSpPr>
        <p:spPr>
          <a:xfrm>
            <a:off x="685800" y="2286000"/>
            <a:ext cx="7772400" cy="1143001"/>
          </a:xfrm>
          <a:prstGeom prst="rect">
            <a:avLst/>
          </a:prstGeom>
        </p:spPr>
        <p:txBody>
          <a:bodyPr/>
          <a:lstStyle>
            <a:lvl1pPr defTabSz="777240">
              <a:defRPr sz="3740"/>
            </a:lvl1pPr>
          </a:lstStyle>
          <a:p>
            <a:pPr/>
            <a:r>
              <a:t>1.4.9 Human Impact on an Ecosystem 2</a:t>
            </a:r>
          </a:p>
        </p:txBody>
      </p:sp>
      <p:sp>
        <p:nvSpPr>
          <p:cNvPr id="58" name="Conservatio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Conservation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5" name="Learning check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Learning check</a:t>
            </a:r>
          </a:p>
        </p:txBody>
      </p:sp>
      <p:sp>
        <p:nvSpPr>
          <p:cNvPr id="96" name="What is conservation?…"/>
          <p:cNvSpPr txBox="1"/>
          <p:nvPr>
            <p:ph type="body" sz="half" idx="1"/>
          </p:nvPr>
        </p:nvSpPr>
        <p:spPr>
          <a:xfrm>
            <a:off x="685800" y="1981200"/>
            <a:ext cx="7772400" cy="2514600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90000"/>
              </a:lnSpc>
              <a:buSzTx/>
              <a:buNone/>
              <a:defRPr>
                <a:solidFill>
                  <a:srgbClr val="FF0000"/>
                </a:solidFill>
              </a:defRPr>
            </a:pPr>
            <a:r>
              <a:t>What is conservation?</a:t>
            </a:r>
          </a:p>
          <a:p>
            <a:pPr marL="609600" indent="-609600">
              <a:lnSpc>
                <a:spcPct val="90000"/>
              </a:lnSpc>
              <a:buSzTx/>
              <a:buNone/>
            </a:pPr>
            <a:r>
              <a:t>Conservation is the protection and wise management of natural resources and the environment</a:t>
            </a:r>
          </a:p>
          <a:p>
            <a:pPr marL="609600" indent="-609600">
              <a:lnSpc>
                <a:spcPct val="90000"/>
              </a:lnSpc>
              <a:buSzTx/>
              <a:buNone/>
              <a:defRPr>
                <a:solidFill>
                  <a:srgbClr val="FF0000"/>
                </a:solidFill>
              </a:defRPr>
            </a:pPr>
            <a:r>
              <a:t>List some of the benefits of conservation</a:t>
            </a:r>
          </a:p>
        </p:txBody>
      </p:sp>
      <p:sp>
        <p:nvSpPr>
          <p:cNvPr id="97" name="Existing environments are maintained…"/>
          <p:cNvSpPr txBox="1"/>
          <p:nvPr/>
        </p:nvSpPr>
        <p:spPr>
          <a:xfrm>
            <a:off x="609600" y="4495800"/>
            <a:ext cx="7848600" cy="2207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914400" indent="-457200">
              <a:lnSpc>
                <a:spcPct val="90000"/>
              </a:lnSpc>
              <a:spcBef>
                <a:spcPts val="600"/>
              </a:spcBef>
              <a:buSzPct val="100000"/>
              <a:buAutoNum type="arabicPeriod" startAt="1"/>
              <a:defRPr sz="2800"/>
            </a:pPr>
            <a:r>
              <a:t>Existing environments are maintained </a:t>
            </a:r>
          </a:p>
          <a:p>
            <a:pPr lvl="1" marL="914400" indent="-457200">
              <a:lnSpc>
                <a:spcPct val="90000"/>
              </a:lnSpc>
              <a:spcBef>
                <a:spcPts val="600"/>
              </a:spcBef>
              <a:buSzPct val="100000"/>
              <a:buAutoNum type="arabicPeriod" startAt="1"/>
              <a:defRPr sz="2800"/>
            </a:pPr>
            <a:r>
              <a:t>Endangered species are preserved for reproduction </a:t>
            </a:r>
          </a:p>
          <a:p>
            <a:pPr lvl="1" marL="914400" indent="-457200">
              <a:lnSpc>
                <a:spcPct val="90000"/>
              </a:lnSpc>
              <a:spcBef>
                <a:spcPts val="600"/>
              </a:spcBef>
              <a:buSzPct val="100000"/>
              <a:buAutoNum type="arabicPeriod" startAt="1"/>
              <a:defRPr sz="2800"/>
            </a:pPr>
            <a:r>
              <a:t>The balance of nature is maintained </a:t>
            </a:r>
          </a:p>
          <a:p>
            <a:pPr lvl="1" marL="914400" indent="-457200">
              <a:lnSpc>
                <a:spcPct val="90000"/>
              </a:lnSpc>
              <a:spcBef>
                <a:spcPts val="600"/>
              </a:spcBef>
              <a:buSzPct val="100000"/>
              <a:buAutoNum type="arabicPeriod" startAt="1"/>
              <a:defRPr sz="2800"/>
            </a:pPr>
            <a:r>
              <a:t>Pollution and its effects are reduced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" grpId="2"/>
      <p:bldP build="p" bldLvl="1" animBg="1" rev="0" advAuto="0" spid="9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8182858" y="6248400"/>
            <a:ext cx="275343" cy="2870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0" name="Agriculture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Agriculture</a:t>
            </a:r>
          </a:p>
        </p:txBody>
      </p:sp>
      <p:sp>
        <p:nvSpPr>
          <p:cNvPr id="101" name="One Conservation practice from one of the following areas is require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Tx/>
              <a:buNone/>
            </a:pPr>
            <a:r>
              <a:t>One Conservation practice from one of the following areas is required:</a:t>
            </a:r>
          </a:p>
          <a:p>
            <a:pPr>
              <a:buSzTx/>
              <a:buNone/>
            </a:pPr>
            <a:r>
              <a:t>			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ppaction://hlinksldjump" tgtFrame="" tooltip="" history="1" highlightClick="0" endSnd="0"/>
              </a:rPr>
              <a:t>Mixed farming</a:t>
            </a:r>
            <a:r>
              <a:t> </a:t>
            </a:r>
          </a:p>
          <a:p>
            <a:pPr>
              <a:buSzTx/>
              <a:buNone/>
            </a:pPr>
            <a:r>
              <a:t>			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ppaction://hlinksldjump" tgtFrame="" tooltip="" history="1" highlightClick="0" endSnd="0"/>
              </a:rPr>
              <a:t>Crop rotation</a:t>
            </a:r>
          </a:p>
          <a:p>
            <a:pPr>
              <a:buSzTx/>
              <a:buNone/>
            </a:pPr>
            <a:r>
              <a:t>			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ppaction://hlinksldjump" tgtFrame="" tooltip="" history="1" highlightClick="0" endSnd="0"/>
              </a:rPr>
              <a:t>Biological controls</a:t>
            </a:r>
            <a:r>
              <a:t> </a:t>
            </a:r>
          </a:p>
          <a:p>
            <a:pPr>
              <a:buSzTx/>
              <a:buNone/>
            </a:pPr>
            <a:r>
              <a:t>			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ppaction://hlinksldjump" tgtFrame="" tooltip="" history="1" highlightClick="0" endSnd="0"/>
              </a:rPr>
              <a:t>Gene banks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0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4" name="Mixed farming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Mixed farming</a:t>
            </a:r>
          </a:p>
        </p:txBody>
      </p:sp>
      <p:sp>
        <p:nvSpPr>
          <p:cNvPr id="105" name="What is mixed farming?…"/>
          <p:cNvSpPr txBox="1"/>
          <p:nvPr>
            <p:ph type="body" idx="1"/>
          </p:nvPr>
        </p:nvSpPr>
        <p:spPr>
          <a:xfrm>
            <a:off x="685800" y="1981200"/>
            <a:ext cx="7772400" cy="46482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b="1"/>
            </a:pPr>
            <a:r>
              <a:t>What is mixed farming? </a:t>
            </a:r>
          </a:p>
          <a:p>
            <a:pPr>
              <a:buSzTx/>
              <a:buNone/>
            </a:pPr>
            <a:r>
              <a:t>Farming system where both arable (crops) and pastoral (livestock) farming is carried out. </a:t>
            </a:r>
          </a:p>
        </p:txBody>
      </p:sp>
      <p:pic>
        <p:nvPicPr>
          <p:cNvPr id="106" name="02_tcm2-124482.jpeg" descr="02_tcm2-12448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400" y="3733800"/>
            <a:ext cx="4622800" cy="283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Farming.jpeg" descr="Farming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3733800"/>
            <a:ext cx="2819400" cy="281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0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0" name="Conservation and Mixed Farming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Conservation and Mixed Farming</a:t>
            </a:r>
          </a:p>
        </p:txBody>
      </p:sp>
      <p:sp>
        <p:nvSpPr>
          <p:cNvPr id="111" name="Animals provide manure and help to maintain soil fertility and reduce the quantity of artificial fertilisers used.…"/>
          <p:cNvSpPr txBox="1"/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•"/>
            </a:pPr>
            <a:r>
              <a:t>Animals provide manure and help to maintain soil fertility and reduce the quantity of artificial fertilisers used. </a:t>
            </a:r>
          </a:p>
          <a:p>
            <a:pPr>
              <a:lnSpc>
                <a:spcPct val="90000"/>
              </a:lnSpc>
              <a:buChar char="•"/>
            </a:pPr>
            <a:r>
              <a:t>Increases nutrients and soil water holding capacity and improves soil structure. </a:t>
            </a:r>
          </a:p>
          <a:p>
            <a:pPr>
              <a:lnSpc>
                <a:spcPct val="90000"/>
              </a:lnSpc>
              <a:buChar char="•"/>
            </a:pPr>
            <a:r>
              <a:t>If rotations of various crops and forage legumes are used, they replenish soil nutrients</a:t>
            </a:r>
          </a:p>
          <a:p>
            <a:pPr>
              <a:lnSpc>
                <a:spcPct val="90000"/>
              </a:lnSpc>
              <a:buChar char="•"/>
            </a:pPr>
            <a:r>
              <a:t>Reduce soil erosion.</a:t>
            </a:r>
          </a:p>
          <a:p>
            <a:pPr>
              <a:lnSpc>
                <a:spcPct val="90000"/>
              </a:lnSpc>
              <a:buChar char="•"/>
            </a:pPr>
            <a:r>
              <a:t>Recycling wastes prevents nutrient losses</a:t>
            </a:r>
          </a:p>
        </p:txBody>
      </p:sp>
      <p:sp>
        <p:nvSpPr>
          <p:cNvPr id="112" name="Go to next topic:…"/>
          <p:cNvSpPr txBox="1"/>
          <p:nvPr/>
        </p:nvSpPr>
        <p:spPr>
          <a:xfrm>
            <a:off x="6477000" y="5334000"/>
            <a:ext cx="2667000" cy="94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</a:pPr>
            <a:r>
              <a:t>Go to next topic: </a:t>
            </a:r>
          </a:p>
          <a:p>
            <a:pPr>
              <a:spcBef>
                <a:spcPts val="1400"/>
              </a:spcBef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ppaction://hlinksldjump" tgtFrame="" tooltip="" history="1" highlightClick="0" endSnd="0"/>
              </a:rPr>
              <a:t>Waste 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2" grpId="2"/>
      <p:bldP build="p" bldLvl="1" animBg="1" rev="0" advAuto="0" spid="1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5" name="Crop rotation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Crop rotation</a:t>
            </a:r>
          </a:p>
        </p:txBody>
      </p:sp>
      <p:sp>
        <p:nvSpPr>
          <p:cNvPr id="116" name="What is crop rotation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Tx/>
              <a:buNone/>
              <a:defRPr b="1"/>
            </a:pPr>
            <a:r>
              <a:t>What is crop rotation?</a:t>
            </a:r>
          </a:p>
          <a:p>
            <a:pPr>
              <a:buSzTx/>
              <a:buNone/>
            </a:pPr>
            <a:r>
              <a:t>Alternating the crops grown in a given field from one growing season to the next.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9" name="Conservation and Crop Rotation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Conservation and Crop Rotation</a:t>
            </a:r>
          </a:p>
        </p:txBody>
      </p:sp>
      <p:sp>
        <p:nvSpPr>
          <p:cNvPr id="120" name="Different crops take different nutrients from the soil, some crops restore particular nutrients that others take awa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•"/>
            </a:pPr>
            <a:r>
              <a:t>Different crops take different nutrients from the soil, some crops restore particular nutrients that others take away. </a:t>
            </a:r>
          </a:p>
          <a:p>
            <a:pPr>
              <a:buChar char="•"/>
            </a:pPr>
            <a:r>
              <a:t>Crop rotation can also interrupt the life cycles and avoid the build up of pathogens and pests that often occur when one species is continuously grown.</a:t>
            </a:r>
          </a:p>
        </p:txBody>
      </p:sp>
      <p:sp>
        <p:nvSpPr>
          <p:cNvPr id="121" name="Go to next topic:…"/>
          <p:cNvSpPr txBox="1"/>
          <p:nvPr/>
        </p:nvSpPr>
        <p:spPr>
          <a:xfrm>
            <a:off x="6477000" y="5600700"/>
            <a:ext cx="2667000" cy="94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</a:pPr>
            <a:r>
              <a:t>Go to next topic: </a:t>
            </a:r>
          </a:p>
          <a:p>
            <a:pPr>
              <a:spcBef>
                <a:spcPts val="1400"/>
              </a:spcBef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ppaction://hlinksldjump" tgtFrame="" tooltip="" history="1" highlightClick="0" endSnd="0"/>
              </a:rPr>
              <a:t>Waste 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0" grpId="1"/>
      <p:bldP build="whole" bldLvl="1" animBg="1" rev="0" advAuto="0" spid="121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4" name="Biological controls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Biological controls</a:t>
            </a:r>
          </a:p>
        </p:txBody>
      </p:sp>
      <p:sp>
        <p:nvSpPr>
          <p:cNvPr id="125" name="What are Biological control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Tx/>
              <a:buNone/>
              <a:defRPr b="1"/>
            </a:pPr>
            <a:r>
              <a:t>What are Biological controls?</a:t>
            </a:r>
          </a:p>
          <a:p>
            <a:pPr>
              <a:buSzTx/>
              <a:buNone/>
            </a:pPr>
            <a:r>
              <a:t> Biological control is a method of controlling pests (including weeds) and diseases in agriculture that relies on natural predation, parasitism or other natural mechanisms, rather than introduced chemicals.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8" name="Conservation and Biological Controls"/>
          <p:cNvSpPr txBox="1"/>
          <p:nvPr>
            <p:ph type="title"/>
          </p:nvPr>
        </p:nvSpPr>
        <p:spPr>
          <a:xfrm>
            <a:off x="-1" y="609599"/>
            <a:ext cx="9144002" cy="1143002"/>
          </a:xfrm>
          <a:prstGeom prst="rect">
            <a:avLst/>
          </a:prstGeom>
        </p:spPr>
        <p:txBody>
          <a:bodyPr/>
          <a:lstStyle/>
          <a:p>
            <a:pPr/>
            <a:r>
              <a:t>Conservation and Biological Controls</a:t>
            </a:r>
          </a:p>
        </p:txBody>
      </p:sp>
      <p:sp>
        <p:nvSpPr>
          <p:cNvPr id="129" name="Ladybird larva eating woolly apple aphids…"/>
          <p:cNvSpPr txBox="1"/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/>
            </a:pPr>
            <a:r>
              <a:t>Ladybird larva eating woolly apple aphids</a:t>
            </a:r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b="1" sz="2800"/>
            </a:pPr>
            <a:r>
              <a:t>Advantages: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/>
            </a:pPr>
            <a:r>
              <a:t>No chemicals used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/>
            </a:pPr>
            <a:r>
              <a:t>No chemical residues left on plants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/>
            </a:pPr>
            <a:r>
              <a:t>No leaching of chemicals into soil or watercourses</a:t>
            </a:r>
          </a:p>
        </p:txBody>
      </p:sp>
      <p:pic>
        <p:nvPicPr>
          <p:cNvPr id="130" name="573px-Ladybird_aphid_7462.jpeg" descr="573px-Ladybird_aphid_746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2057400"/>
            <a:ext cx="3810000" cy="3989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3" name="Conservation and Biological Controls"/>
          <p:cNvSpPr txBox="1"/>
          <p:nvPr>
            <p:ph type="title"/>
          </p:nvPr>
        </p:nvSpPr>
        <p:spPr>
          <a:xfrm>
            <a:off x="-1" y="609599"/>
            <a:ext cx="9144002" cy="1143002"/>
          </a:xfrm>
          <a:prstGeom prst="rect">
            <a:avLst/>
          </a:prstGeom>
        </p:spPr>
        <p:txBody>
          <a:bodyPr/>
          <a:lstStyle/>
          <a:p>
            <a:pPr/>
            <a:r>
              <a:t>Conservation and Biological Controls</a:t>
            </a:r>
          </a:p>
        </p:txBody>
      </p:sp>
      <p:sp>
        <p:nvSpPr>
          <p:cNvPr id="134" name="Diagram illustrating the natural enemies of cabbage pests"/>
          <p:cNvSpPr txBox="1"/>
          <p:nvPr>
            <p:ph type="body" sz="quarter" idx="1"/>
          </p:nvPr>
        </p:nvSpPr>
        <p:spPr>
          <a:xfrm>
            <a:off x="685800" y="5867400"/>
            <a:ext cx="7772400" cy="9144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har char="•"/>
              <a:defRPr sz="2800"/>
            </a:lvl1pPr>
          </a:lstStyle>
          <a:p>
            <a:pPr/>
            <a:r>
              <a:t>Diagram illustrating the natural enemies of cabbage pests</a:t>
            </a:r>
          </a:p>
        </p:txBody>
      </p:sp>
      <p:pic>
        <p:nvPicPr>
          <p:cNvPr id="135" name="Cabbagepests.jpeg" descr="Cabbagepest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570037"/>
            <a:ext cx="7848600" cy="4238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8" name="Conservation in action in Agriculture"/>
          <p:cNvSpPr txBox="1"/>
          <p:nvPr>
            <p:ph type="title"/>
          </p:nvPr>
        </p:nvSpPr>
        <p:spPr>
          <a:xfrm>
            <a:off x="-1" y="609599"/>
            <a:ext cx="9144002" cy="1143002"/>
          </a:xfrm>
          <a:prstGeom prst="rect">
            <a:avLst/>
          </a:prstGeom>
        </p:spPr>
        <p:txBody>
          <a:bodyPr/>
          <a:lstStyle/>
          <a:p>
            <a:pPr/>
            <a:r>
              <a:t>Conservation in action in Agriculture</a:t>
            </a:r>
          </a:p>
        </p:txBody>
      </p:sp>
      <p:sp>
        <p:nvSpPr>
          <p:cNvPr id="139" name="Conventional agriculture uses straw burning and intensive tillage.…"/>
          <p:cNvSpPr txBox="1"/>
          <p:nvPr>
            <p:ph type="body" idx="1"/>
          </p:nvPr>
        </p:nvSpPr>
        <p:spPr>
          <a:xfrm>
            <a:off x="685800" y="1981200"/>
            <a:ext cx="7772400" cy="4495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</a:pPr>
            <a:r>
              <a:t>Conventional agriculture uses straw burning and intensive tillage. </a:t>
            </a:r>
          </a:p>
          <a:p>
            <a:pPr>
              <a:buSzTx/>
              <a:buNone/>
            </a:pPr>
            <a:r>
              <a:t>This has contributed to soil degradation through loss of organic matter, soil erosion and compaction. </a:t>
            </a:r>
          </a:p>
          <a:p>
            <a:pPr>
              <a:buSzTx/>
              <a:buNone/>
            </a:pPr>
            <a:r>
              <a:t>These also have negative effects on the soil, water and air qualities. Global climate, wildlife and biodiversity are also affected.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3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"/>
          <p:cNvSpPr txBox="1"/>
          <p:nvPr>
            <p:ph type="sldNum" sz="quarter" idx="2"/>
          </p:nvPr>
        </p:nvSpPr>
        <p:spPr>
          <a:xfrm>
            <a:off x="8265159" y="6248400"/>
            <a:ext cx="193041" cy="2870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1" name="Conservation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Conservation</a:t>
            </a:r>
          </a:p>
        </p:txBody>
      </p:sp>
      <p:graphicFrame>
        <p:nvGraphicFramePr>
          <p:cNvPr id="62" name="Table"/>
          <p:cNvGraphicFramePr/>
          <p:nvPr/>
        </p:nvGraphicFramePr>
        <p:xfrm>
          <a:off x="685800" y="1981200"/>
          <a:ext cx="7772400" cy="45323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772400"/>
              </a:tblGrid>
              <a:tr h="577850"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r>
                        <a:rPr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Introduction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r>
                        <a:rPr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What is Conservation?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r>
                        <a:rPr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Benefits of Conservation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65212"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r>
                        <a:rPr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One Conservation practice from one of the following areas: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algn="l">
                        <a:buSzPct val="100000"/>
                        <a:buChar char="•"/>
                        <a:defRPr sz="3200"/>
                      </a:pPr>
                      <a:r>
                        <a:t>  </a:t>
                      </a:r>
                      <a:r>
                        <a:rPr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Agriculture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algn="l">
                        <a:buSzPct val="100000"/>
                        <a:buChar char="•"/>
                        <a:defRPr sz="3200"/>
                      </a:pPr>
                      <a:r>
                        <a:t>  </a:t>
                      </a:r>
                      <a:r>
                        <a:rPr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Fisheries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algn="l">
                        <a:buSzPct val="100000"/>
                        <a:buChar char="•"/>
                        <a:defRPr sz="3200"/>
                      </a:pPr>
                      <a:r>
                        <a:t>  </a:t>
                      </a:r>
                      <a:r>
                        <a:rPr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Forestry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2" name="Is soil degradation serious?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Is soil degradation serious?</a:t>
            </a:r>
          </a:p>
        </p:txBody>
      </p:sp>
      <p:sp>
        <p:nvSpPr>
          <p:cNvPr id="143" name="Soil degradation due to erosion and compaction processes is probably the most serious environmental problem caused by conventional agriculture.…"/>
          <p:cNvSpPr txBox="1"/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  <a:r>
              <a:t>Soil degradation due to erosion and compaction processes is probably the most serious environmental problem caused by conventional agriculture. </a:t>
            </a:r>
          </a:p>
          <a:p>
            <a:pPr>
              <a:buChar char="•"/>
            </a:pPr>
            <a:r>
              <a:t>About 10 million hectares of land are lost per year for agricultural uses, due to soil degradation processes</a:t>
            </a:r>
          </a:p>
          <a:p>
            <a:pPr>
              <a:spcBef>
                <a:spcPts val="600"/>
              </a:spcBef>
              <a:buSzTx/>
              <a:buNone/>
              <a:defRPr sz="2800"/>
            </a:pPr>
            <a:r>
              <a:t>Note: 10,000,000 ha = 24,700,000 acres = 95,500 square miles. Ireland = 39,690 square miles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4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6" name="Can you suggest what should be done?"/>
          <p:cNvSpPr txBox="1"/>
          <p:nvPr>
            <p:ph type="title"/>
          </p:nvPr>
        </p:nvSpPr>
        <p:spPr>
          <a:xfrm>
            <a:off x="-1" y="3276600"/>
            <a:ext cx="9144002" cy="1143001"/>
          </a:xfrm>
          <a:prstGeom prst="rect">
            <a:avLst/>
          </a:prstGeom>
        </p:spPr>
        <p:txBody>
          <a:bodyPr/>
          <a:lstStyle/>
          <a:p>
            <a:pPr/>
            <a:r>
              <a:t>Can you suggest what should be done? </a:t>
            </a:r>
          </a:p>
        </p:txBody>
      </p:sp>
      <p:sp>
        <p:nvSpPr>
          <p:cNvPr id="147" name="Stop straw burning…"/>
          <p:cNvSpPr txBox="1"/>
          <p:nvPr>
            <p:ph type="body" sz="half" idx="1"/>
          </p:nvPr>
        </p:nvSpPr>
        <p:spPr>
          <a:xfrm>
            <a:off x="381000" y="4495800"/>
            <a:ext cx="7772400" cy="1976438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  <a:r>
              <a:t>Stop straw burning</a:t>
            </a:r>
          </a:p>
          <a:p>
            <a:pPr>
              <a:buChar char="•"/>
            </a:pPr>
            <a:r>
              <a:t>Reduce the intensity of tillage</a:t>
            </a:r>
          </a:p>
          <a:p>
            <a:pPr>
              <a:buChar char="•"/>
            </a:pPr>
            <a:r>
              <a:t>Increase the amount of ‘set aside’ land</a:t>
            </a:r>
          </a:p>
        </p:txBody>
      </p:sp>
      <p:pic>
        <p:nvPicPr>
          <p:cNvPr id="148" name="Dust Storm.jpeg" descr="Dust Storm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3400" y="228600"/>
            <a:ext cx="4495800" cy="2943225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A Dust Storm:…"/>
          <p:cNvSpPr txBox="1"/>
          <p:nvPr/>
        </p:nvSpPr>
        <p:spPr>
          <a:xfrm>
            <a:off x="228600" y="533400"/>
            <a:ext cx="4038600" cy="1257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900"/>
              </a:spcBef>
              <a:defRPr b="1" i="1" sz="3200"/>
            </a:pPr>
            <a:r>
              <a:t>A Dust Storm:</a:t>
            </a:r>
          </a:p>
          <a:p>
            <a:pPr>
              <a:spcBef>
                <a:spcPts val="1900"/>
              </a:spcBef>
              <a:defRPr sz="3200"/>
            </a:pPr>
            <a:r>
              <a:t>soil being blown away</a:t>
            </a:r>
          </a:p>
        </p:txBody>
      </p:sp>
      <p:sp>
        <p:nvSpPr>
          <p:cNvPr id="150" name="Go to next topic:…"/>
          <p:cNvSpPr txBox="1"/>
          <p:nvPr/>
        </p:nvSpPr>
        <p:spPr>
          <a:xfrm>
            <a:off x="6477000" y="4495800"/>
            <a:ext cx="2667000" cy="94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</a:pPr>
            <a:r>
              <a:t>Go to next topic: </a:t>
            </a:r>
          </a:p>
          <a:p>
            <a:pPr>
              <a:spcBef>
                <a:spcPts val="1400"/>
              </a:spcBef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ppaction://hlinksldjump" tgtFrame="" tooltip="" history="1" highlightClick="0" endSnd="0"/>
              </a:rPr>
              <a:t>Waste 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3"/>
      <p:bldP build="whole" bldLvl="1" animBg="1" rev="0" advAuto="0" spid="146" grpId="1"/>
      <p:bldP build="p" bldLvl="1" animBg="1" rev="0" advAuto="0" spid="147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3" name="Gene Banks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Gene Banks</a:t>
            </a:r>
          </a:p>
        </p:txBody>
      </p:sp>
      <p:sp>
        <p:nvSpPr>
          <p:cNvPr id="154" name="What are gene bank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Tx/>
              <a:buNone/>
              <a:defRPr b="1"/>
            </a:pPr>
            <a:r>
              <a:t>What are gene banks? </a:t>
            </a:r>
          </a:p>
          <a:p>
            <a:pPr>
              <a:buSzTx/>
              <a:buNone/>
            </a:pPr>
            <a:r>
              <a:t>Gene banks are a means of preserving genetic material, be it plant or animal.</a:t>
            </a:r>
          </a:p>
          <a:p>
            <a:pPr>
              <a:buSzTx/>
              <a:buNone/>
            </a:pPr>
            <a:r>
              <a:t>In plants, this could be freezing cuttings from the plant, or the seeds themselves. </a:t>
            </a:r>
          </a:p>
          <a:p>
            <a:pPr>
              <a:buSzTx/>
              <a:buNone/>
            </a:pPr>
            <a:r>
              <a:t>In animals, this is the freezing of sperm and eggs.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5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7" name="Conservation and Gene Banks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Conservation and Gene Banks</a:t>
            </a:r>
          </a:p>
        </p:txBody>
      </p:sp>
      <p:sp>
        <p:nvSpPr>
          <p:cNvPr id="158" name="This is one way scientists have of preventing a gene family line from being wiped out.…"/>
          <p:cNvSpPr txBox="1"/>
          <p:nvPr>
            <p:ph type="body" idx="1"/>
          </p:nvPr>
        </p:nvSpPr>
        <p:spPr>
          <a:xfrm>
            <a:off x="685800" y="1981199"/>
            <a:ext cx="7772400" cy="4572002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</a:pPr>
            <a:r>
              <a:t>This is one way scientists have of preventing a gene family line from being wiped out. </a:t>
            </a:r>
          </a:p>
          <a:p>
            <a:pPr>
              <a:buSzTx/>
              <a:buNone/>
            </a:pPr>
            <a:r>
              <a:t>In plants, it is possible to unfreeze the material and sow it, however, in animals, a living female is required for artificial insemination.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5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1" name="Conservation and Gene Banks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Conservation and Gene Banks</a:t>
            </a:r>
          </a:p>
        </p:txBody>
      </p:sp>
      <p:sp>
        <p:nvSpPr>
          <p:cNvPr id="162" name="Artificial insemination of farm animals is very common in today's agriculture industr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Tx/>
              <a:buNone/>
            </a:pPr>
            <a:r>
              <a:t>Artificial insemination of farm animals is very common in today's agriculture industry. </a:t>
            </a:r>
          </a:p>
          <a:p>
            <a:pPr>
              <a:buSzTx/>
              <a:buNone/>
            </a:pPr>
            <a:r>
              <a:t>It provides an economical means for a livestock grower to breed their herds with males having very desirable traits, e.g. good beef quality, high milk yield, wool quality, etc.</a:t>
            </a:r>
          </a:p>
        </p:txBody>
      </p:sp>
      <p:sp>
        <p:nvSpPr>
          <p:cNvPr id="163" name="Go to next topic:…"/>
          <p:cNvSpPr txBox="1"/>
          <p:nvPr/>
        </p:nvSpPr>
        <p:spPr>
          <a:xfrm>
            <a:off x="6477000" y="5334000"/>
            <a:ext cx="2667000" cy="94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</a:pPr>
            <a:r>
              <a:t>Go to next topic: </a:t>
            </a:r>
          </a:p>
          <a:p>
            <a:pPr>
              <a:spcBef>
                <a:spcPts val="1400"/>
              </a:spcBef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ppaction://hlinksldjump" tgtFrame="" tooltip="" history="1" highlightClick="0" endSnd="0"/>
              </a:rPr>
              <a:t>Waste 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2" grpId="1"/>
      <p:bldP build="whole" bldLvl="1" animBg="1" rev="0" advAuto="0" spid="163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6" name="Before we go to Waste Management – a quick  Learning check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 defTabSz="676655">
              <a:defRPr sz="3256"/>
            </a:pPr>
            <a:r>
              <a:t>Before we go to Waste Management – a quick </a:t>
            </a:r>
            <a:br/>
            <a:r>
              <a:t>Learning check</a:t>
            </a:r>
          </a:p>
        </p:txBody>
      </p:sp>
      <p:sp>
        <p:nvSpPr>
          <p:cNvPr id="167" name="Give one Conservation practice from agriculture."/>
          <p:cNvSpPr txBox="1"/>
          <p:nvPr>
            <p:ph type="body" idx="1"/>
          </p:nvPr>
        </p:nvSpPr>
        <p:spPr>
          <a:xfrm>
            <a:off x="685800" y="2819400"/>
            <a:ext cx="7772400" cy="3276600"/>
          </a:xfrm>
          <a:prstGeom prst="rect">
            <a:avLst/>
          </a:prstGeom>
        </p:spPr>
        <p:txBody>
          <a:bodyPr/>
          <a:lstStyle>
            <a:lvl1pPr>
              <a:buSzTx/>
              <a:buNone/>
              <a:defRPr>
                <a:solidFill>
                  <a:srgbClr val="FF0000"/>
                </a:solidFill>
              </a:defRPr>
            </a:lvl1pPr>
          </a:lstStyle>
          <a:p>
            <a:pPr/>
            <a:r>
              <a:t>Give one Conservation practice from agriculture.</a:t>
            </a:r>
          </a:p>
        </p:txBody>
      </p:sp>
      <p:sp>
        <p:nvSpPr>
          <p:cNvPr id="168" name="Go to next topic:…"/>
          <p:cNvSpPr txBox="1"/>
          <p:nvPr/>
        </p:nvSpPr>
        <p:spPr>
          <a:xfrm>
            <a:off x="6477000" y="5334000"/>
            <a:ext cx="2667000" cy="94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</a:pPr>
            <a:r>
              <a:t>Go to next topic: </a:t>
            </a:r>
          </a:p>
          <a:p>
            <a:pPr>
              <a:spcBef>
                <a:spcPts val="1400"/>
              </a:spcBef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Waste 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2"/>
      <p:bldP build="p" bldLvl="1" animBg="1" rev="0" advAuto="0" spid="16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1" name="Fisheries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Fisheries</a:t>
            </a:r>
          </a:p>
        </p:txBody>
      </p:sp>
      <p:sp>
        <p:nvSpPr>
          <p:cNvPr id="172" name="One Conservation practice from one of the following areas is require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Tx/>
              <a:buNone/>
            </a:pPr>
            <a:r>
              <a:t>One Conservation practice from one of the following areas is required:</a:t>
            </a:r>
          </a:p>
          <a:p>
            <a:pPr>
              <a:buSzTx/>
              <a:buNone/>
            </a:pPr>
            <a:r>
              <a:t>			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ppaction://hlinksldjump" tgtFrame="" tooltip="" history="1" highlightClick="0" endSnd="0"/>
              </a:rPr>
              <a:t>Fishing Net size</a:t>
            </a:r>
            <a:r>
              <a:t> </a:t>
            </a:r>
          </a:p>
          <a:p>
            <a:pPr>
              <a:buSzTx/>
              <a:buNone/>
            </a:pPr>
            <a:r>
              <a:t>			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ppaction://hlinksldjump" tgtFrame="" tooltip="" history="1" highlightClick="0" endSnd="0"/>
              </a:rPr>
              <a:t>Quotas</a:t>
            </a:r>
            <a:r>
              <a:t> </a:t>
            </a:r>
          </a:p>
          <a:p>
            <a:pPr>
              <a:buSzTx/>
              <a:buNone/>
            </a:pPr>
            <a:r>
              <a:t>			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ppaction://hlinksldjump" tgtFrame="" tooltip="" history="1" highlightClick="0" endSnd="0"/>
              </a:rPr>
              <a:t>Re-stocking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5" name="Fishing Net size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Fishing Net size</a:t>
            </a:r>
          </a:p>
        </p:txBody>
      </p:sp>
      <p:sp>
        <p:nvSpPr>
          <p:cNvPr id="176" name="What is net mesh siz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Tx/>
              <a:buNone/>
              <a:defRPr b="1"/>
            </a:pPr>
            <a:r>
              <a:t>What is net mesh size? </a:t>
            </a:r>
          </a:p>
          <a:p>
            <a:pPr>
              <a:buSzTx/>
              <a:buNone/>
            </a:pPr>
            <a:r>
              <a:t>This refers to how large or small the openings or spaces enclosed by the threads of a net are.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9" name="Conservation and Fishing Net Size"/>
          <p:cNvSpPr txBox="1"/>
          <p:nvPr>
            <p:ph type="title"/>
          </p:nvPr>
        </p:nvSpPr>
        <p:spPr>
          <a:xfrm>
            <a:off x="-1" y="609599"/>
            <a:ext cx="9144002" cy="1143002"/>
          </a:xfrm>
          <a:prstGeom prst="rect">
            <a:avLst/>
          </a:prstGeom>
        </p:spPr>
        <p:txBody>
          <a:bodyPr/>
          <a:lstStyle/>
          <a:p>
            <a:pPr/>
            <a:r>
              <a:t>Conservation and Fishing Net Size</a:t>
            </a:r>
          </a:p>
        </p:txBody>
      </p:sp>
      <p:sp>
        <p:nvSpPr>
          <p:cNvPr id="180" name="The use of small-mesh nets can result in too many young fish being caugh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•"/>
            </a:pPr>
            <a:r>
              <a:t>The use of small-mesh nets can result in too many young fish being caught</a:t>
            </a:r>
          </a:p>
          <a:p>
            <a:pPr>
              <a:buChar char="•"/>
            </a:pPr>
            <a:r>
              <a:t>Using larger meshed nets to allow the young to escape, mature and reproduce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3" name="Different types of nets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Different types of nets</a:t>
            </a:r>
          </a:p>
        </p:txBody>
      </p:sp>
      <p:pic>
        <p:nvPicPr>
          <p:cNvPr id="184" name="diamond-and-T90.jpeg" descr="diamond-and-T9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1924050"/>
            <a:ext cx="3810000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sq-mesh-codend.jpeg" descr="sq-mesh-codend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800" y="1676400"/>
            <a:ext cx="2492375" cy="3451225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quare mesh – does not alter its shape under tension – allows young fish to escape"/>
          <p:cNvSpPr txBox="1"/>
          <p:nvPr/>
        </p:nvSpPr>
        <p:spPr>
          <a:xfrm>
            <a:off x="804862" y="5191125"/>
            <a:ext cx="2971801" cy="145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</a:lvl1pPr>
          </a:lstStyle>
          <a:p>
            <a:pPr/>
            <a:r>
              <a:t>Square mesh – does not alter its shape under tension – allows young fish to escape</a:t>
            </a:r>
          </a:p>
        </p:txBody>
      </p:sp>
      <p:sp>
        <p:nvSpPr>
          <p:cNvPr id="187" name="Diamond mesh netting (left) – closes under tension (right) and prevents young fish escaping"/>
          <p:cNvSpPr txBox="1"/>
          <p:nvPr/>
        </p:nvSpPr>
        <p:spPr>
          <a:xfrm>
            <a:off x="4652962" y="5386387"/>
            <a:ext cx="4191001" cy="1107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</a:lvl1pPr>
          </a:lstStyle>
          <a:p>
            <a:pPr/>
            <a:r>
              <a:t>Diamond mesh netting (left) – closes under tension (right) and prevents young fish escaping</a:t>
            </a:r>
          </a:p>
        </p:txBody>
      </p:sp>
      <p:sp>
        <p:nvSpPr>
          <p:cNvPr id="188" name="Go to next topic:…"/>
          <p:cNvSpPr txBox="1"/>
          <p:nvPr/>
        </p:nvSpPr>
        <p:spPr>
          <a:xfrm>
            <a:off x="6477000" y="0"/>
            <a:ext cx="2667000" cy="94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</a:pPr>
            <a:r>
              <a:t>Go to next topic: </a:t>
            </a:r>
          </a:p>
          <a:p>
            <a:pPr>
              <a:spcBef>
                <a:spcPts val="1400"/>
              </a:spcBef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ppaction://hlinksldjump" tgtFrame="" tooltip="" history="1" highlightClick="0" endSnd="0"/>
              </a:rPr>
              <a:t>Waste 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2"/>
      <p:bldP build="whole" bldLvl="1" animBg="1" rev="0" advAuto="0" spid="188" grpId="4"/>
      <p:bldP build="whole" bldLvl="1" animBg="1" rev="0" advAuto="0" spid="184" grpId="1"/>
      <p:bldP build="whole" bldLvl="1" animBg="1" rev="0" advAuto="0" spid="187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8265159" y="6248400"/>
            <a:ext cx="193041" cy="2870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5" name="Conservation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Conservation</a:t>
            </a:r>
          </a:p>
        </p:txBody>
      </p:sp>
      <p:sp>
        <p:nvSpPr>
          <p:cNvPr id="66" name="Have you seen on of these recently?…"/>
          <p:cNvSpPr txBox="1"/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</a:pPr>
            <a:r>
              <a:t>Have you seen on of these recently?</a:t>
            </a:r>
          </a:p>
          <a:p>
            <a:pPr>
              <a:buSzTx/>
              <a:buNone/>
            </a:pPr>
            <a:r>
              <a:t>It is a Dodo and has been extinct since 1681.</a:t>
            </a:r>
          </a:p>
          <a:p>
            <a:pPr>
              <a:buSzTx/>
              <a:buNone/>
            </a:pPr>
            <a:r>
              <a:t>How did it happen?</a:t>
            </a:r>
          </a:p>
        </p:txBody>
      </p:sp>
      <p:pic>
        <p:nvPicPr>
          <p:cNvPr id="67" name="Dodo.jpeg" descr="Dod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5362" y="1981200"/>
            <a:ext cx="3495676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1" name="Fishing Quotas"/>
          <p:cNvSpPr txBox="1"/>
          <p:nvPr>
            <p:ph type="title"/>
          </p:nvPr>
        </p:nvSpPr>
        <p:spPr>
          <a:xfrm>
            <a:off x="685800" y="609599"/>
            <a:ext cx="4495800" cy="1143002"/>
          </a:xfrm>
          <a:prstGeom prst="rect">
            <a:avLst/>
          </a:prstGeom>
        </p:spPr>
        <p:txBody>
          <a:bodyPr/>
          <a:lstStyle/>
          <a:p>
            <a:pPr/>
            <a:r>
              <a:t>Fishing Quotas</a:t>
            </a:r>
          </a:p>
        </p:txBody>
      </p:sp>
      <p:sp>
        <p:nvSpPr>
          <p:cNvPr id="192" name="What is a fishing quota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Tx/>
              <a:buNone/>
              <a:defRPr b="1"/>
            </a:pPr>
            <a:r>
              <a:t>What is a fishing quota? </a:t>
            </a:r>
          </a:p>
          <a:p>
            <a:pPr>
              <a:buSzTx/>
              <a:buNone/>
            </a:pPr>
            <a:r>
              <a:t>A fixed proportion of the total allowable catch allocated to each fishing nation. </a:t>
            </a:r>
          </a:p>
          <a:p>
            <a:pPr>
              <a:buSzTx/>
              <a:buNone/>
            </a:pPr>
            <a:r>
              <a:t>This national quota allocation is further sub-divided into quotas for specific areas, seasons, fisheries or organisations, e.g. producers' organisations. </a:t>
            </a:r>
          </a:p>
        </p:txBody>
      </p:sp>
      <p:pic>
        <p:nvPicPr>
          <p:cNvPr id="193" name="trawler.jpeg" descr="trawler.jpeg"/>
          <p:cNvPicPr>
            <a:picLocks noChangeAspect="1"/>
          </p:cNvPicPr>
          <p:nvPr/>
        </p:nvPicPr>
        <p:blipFill>
          <a:blip r:embed="rId2">
            <a:extLst/>
          </a:blip>
          <a:srcRect l="17999" t="27333" r="27000" b="25999"/>
          <a:stretch>
            <a:fillRect/>
          </a:stretch>
        </p:blipFill>
        <p:spPr>
          <a:xfrm>
            <a:off x="5638800" y="152400"/>
            <a:ext cx="3352801" cy="213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6" name="Fishing Quotas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Fishing Quotas</a:t>
            </a:r>
          </a:p>
        </p:txBody>
      </p:sp>
      <p:sp>
        <p:nvSpPr>
          <p:cNvPr id="197" name="Why have quota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Tx/>
              <a:buNone/>
              <a:defRPr b="1"/>
            </a:pPr>
            <a:r>
              <a:t>Why have quotas? </a:t>
            </a:r>
          </a:p>
          <a:p>
            <a:pPr>
              <a:buSzTx/>
              <a:buNone/>
            </a:pPr>
            <a:r>
              <a:t>Over fishing has reduced fish stocks at sea </a:t>
            </a:r>
          </a:p>
          <a:p>
            <a:pPr>
              <a:buSzTx/>
              <a:buNone/>
            </a:pPr>
            <a:r>
              <a:t>Fish quotas (maximum amount allowed to be caught) have been assigned to different countries to ensure that enough fish are left to replenish the stock.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0" name="Conservation and Fishing Quotas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Conservation and Fishing Quotas</a:t>
            </a:r>
          </a:p>
        </p:txBody>
      </p:sp>
      <p:sp>
        <p:nvSpPr>
          <p:cNvPr id="201" name="Helps to prevent the extinction of a fish spec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•"/>
            </a:pPr>
            <a:r>
              <a:t>Helps to prevent the extinction of a fish species</a:t>
            </a:r>
          </a:p>
          <a:p>
            <a:pPr>
              <a:buChar char="•"/>
            </a:pPr>
            <a:r>
              <a:t>Gradually increases fish stock and helps to re-establish populations </a:t>
            </a:r>
          </a:p>
          <a:p>
            <a:pPr>
              <a:buChar char="•"/>
            </a:pPr>
            <a:r>
              <a:t>Attempts to maintain fishing at highest possible levels</a:t>
            </a:r>
          </a:p>
        </p:txBody>
      </p:sp>
      <p:sp>
        <p:nvSpPr>
          <p:cNvPr id="202" name="Go to next topic:…"/>
          <p:cNvSpPr txBox="1"/>
          <p:nvPr/>
        </p:nvSpPr>
        <p:spPr>
          <a:xfrm>
            <a:off x="6477000" y="5334000"/>
            <a:ext cx="2667000" cy="94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</a:pPr>
            <a:r>
              <a:t>Go to next topic: </a:t>
            </a:r>
          </a:p>
          <a:p>
            <a:pPr>
              <a:spcBef>
                <a:spcPts val="1400"/>
              </a:spcBef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Wast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ppaction://hlinksldjump" tgtFrame="" tooltip="" history="1" highlightClick="0" endSnd="0"/>
              </a:rPr>
              <a:t>e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2"/>
      <p:bldP build="p" bldLvl="1" animBg="1" rev="0" advAuto="0" spid="20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5" name="Re-stocking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Re-stocking</a:t>
            </a:r>
          </a:p>
        </p:txBody>
      </p:sp>
      <p:sp>
        <p:nvSpPr>
          <p:cNvPr id="206" name="What is the purpose of re-stocking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Tx/>
              <a:buNone/>
              <a:defRPr b="1"/>
            </a:pPr>
            <a:r>
              <a:t>What is the purpose of re-stocking? </a:t>
            </a:r>
          </a:p>
          <a:p>
            <a:pPr>
              <a:buSzTx/>
              <a:buNone/>
            </a:pPr>
            <a:r>
              <a:t>To achieve a permanent increase in the sustainable population of that species </a:t>
            </a:r>
          </a:p>
          <a:p>
            <a:pPr>
              <a:buSzTx/>
              <a:buNone/>
            </a:pPr>
            <a:r>
              <a:t>Translocation of species into areas where they have not naturally occurred is not encouraged</a:t>
            </a:r>
          </a:p>
          <a:p>
            <a:pPr>
              <a:buSzTx/>
              <a:buNone/>
            </a:pPr>
            <a:r>
              <a:t>Can you suggest why not?</a:t>
            </a:r>
          </a:p>
        </p:txBody>
      </p:sp>
      <p:pic>
        <p:nvPicPr>
          <p:cNvPr id="207" name="trawler.jpeg" descr="trawler.jpeg"/>
          <p:cNvPicPr>
            <a:picLocks noChangeAspect="1"/>
          </p:cNvPicPr>
          <p:nvPr/>
        </p:nvPicPr>
        <p:blipFill>
          <a:blip r:embed="rId2">
            <a:extLst/>
          </a:blip>
          <a:srcRect l="17999" t="27333" r="27000" b="25999"/>
          <a:stretch>
            <a:fillRect/>
          </a:stretch>
        </p:blipFill>
        <p:spPr>
          <a:xfrm>
            <a:off x="5791200" y="4724399"/>
            <a:ext cx="3352801" cy="213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6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0" name="Conservation and Re-stocking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Conservation and Re-stocking</a:t>
            </a:r>
          </a:p>
        </p:txBody>
      </p:sp>
      <p:sp>
        <p:nvSpPr>
          <p:cNvPr id="211" name="Re-stocking attempts to maintain the balance in the ecosystem…"/>
          <p:cNvSpPr txBox="1"/>
          <p:nvPr>
            <p:ph type="body" idx="1"/>
          </p:nvPr>
        </p:nvSpPr>
        <p:spPr>
          <a:xfrm>
            <a:off x="685800" y="1981200"/>
            <a:ext cx="8001000" cy="4114800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  <a:r>
              <a:t>Re-stocking attempts to maintain the balance in the ecosystem</a:t>
            </a:r>
          </a:p>
          <a:p>
            <a:pPr>
              <a:buChar char="•"/>
            </a:pPr>
            <a:r>
              <a:t>Increases stocks for recreational fishing</a:t>
            </a:r>
          </a:p>
        </p:txBody>
      </p:sp>
      <p:sp>
        <p:nvSpPr>
          <p:cNvPr id="212" name="Go to next topic:…"/>
          <p:cNvSpPr txBox="1"/>
          <p:nvPr/>
        </p:nvSpPr>
        <p:spPr>
          <a:xfrm>
            <a:off x="6477000" y="5334000"/>
            <a:ext cx="2667000" cy="94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</a:pPr>
            <a:r>
              <a:t>Go to next topic: </a:t>
            </a:r>
          </a:p>
          <a:p>
            <a:pPr>
              <a:spcBef>
                <a:spcPts val="1400"/>
              </a:spcBef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ppaction://hlinksldjump" tgtFrame="" tooltip="" history="1" highlightClick="0" endSnd="0"/>
              </a:rPr>
              <a:t>Waste 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2"/>
      <p:bldP build="p" bldLvl="1" animBg="1" rev="0" advAuto="0" spid="211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5" name="Before we go to Waste Management – a quick  Learning check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 defTabSz="676655">
              <a:defRPr sz="3256"/>
            </a:pPr>
            <a:r>
              <a:t>Before we go to Waste Management – a quick </a:t>
            </a:r>
            <a:br/>
            <a:r>
              <a:t>Learning check</a:t>
            </a:r>
          </a:p>
        </p:txBody>
      </p:sp>
      <p:sp>
        <p:nvSpPr>
          <p:cNvPr id="216" name="Give one Conservation practice from the Fishing Industry"/>
          <p:cNvSpPr txBox="1"/>
          <p:nvPr>
            <p:ph type="body" idx="1"/>
          </p:nvPr>
        </p:nvSpPr>
        <p:spPr>
          <a:xfrm>
            <a:off x="685800" y="2743200"/>
            <a:ext cx="7772400" cy="3352800"/>
          </a:xfrm>
          <a:prstGeom prst="rect">
            <a:avLst/>
          </a:prstGeom>
        </p:spPr>
        <p:txBody>
          <a:bodyPr/>
          <a:lstStyle>
            <a:lvl1pPr>
              <a:buSzTx/>
              <a:buNone/>
              <a:defRPr>
                <a:solidFill>
                  <a:srgbClr val="FF0000"/>
                </a:solidFill>
              </a:defRPr>
            </a:lvl1pPr>
          </a:lstStyle>
          <a:p>
            <a:pPr/>
            <a:r>
              <a:t>Give one Conservation practice from the Fishing Industry</a:t>
            </a:r>
          </a:p>
        </p:txBody>
      </p:sp>
      <p:sp>
        <p:nvSpPr>
          <p:cNvPr id="217" name="Go to next topic:…"/>
          <p:cNvSpPr txBox="1"/>
          <p:nvPr/>
        </p:nvSpPr>
        <p:spPr>
          <a:xfrm>
            <a:off x="6477000" y="5334000"/>
            <a:ext cx="2667000" cy="94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</a:pPr>
            <a:r>
              <a:t>Go to next topic: </a:t>
            </a:r>
          </a:p>
          <a:p>
            <a:pPr>
              <a:spcBef>
                <a:spcPts val="1400"/>
              </a:spcBef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Waste 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2"/>
      <p:bldP build="p" bldLvl="1" animBg="1" rev="0" advAuto="0" spid="21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0" name="Forestry"/>
          <p:cNvSpPr txBox="1"/>
          <p:nvPr>
            <p:ph type="title"/>
          </p:nvPr>
        </p:nvSpPr>
        <p:spPr>
          <a:xfrm>
            <a:off x="685800" y="0"/>
            <a:ext cx="7772400" cy="685800"/>
          </a:xfrm>
          <a:prstGeom prst="rect">
            <a:avLst/>
          </a:prstGeom>
        </p:spPr>
        <p:txBody>
          <a:bodyPr/>
          <a:lstStyle>
            <a:lvl1pPr defTabSz="896111">
              <a:defRPr sz="4312"/>
            </a:lvl1pPr>
          </a:lstStyle>
          <a:p>
            <a:pPr/>
            <a:r>
              <a:t>Forestry</a:t>
            </a:r>
          </a:p>
        </p:txBody>
      </p:sp>
      <p:grpSp>
        <p:nvGrpSpPr>
          <p:cNvPr id="233" name="Group"/>
          <p:cNvGrpSpPr/>
          <p:nvPr/>
        </p:nvGrpSpPr>
        <p:grpSpPr>
          <a:xfrm>
            <a:off x="457200" y="914399"/>
            <a:ext cx="8305800" cy="5502276"/>
            <a:chOff x="0" y="0"/>
            <a:chExt cx="8305800" cy="5502274"/>
          </a:xfrm>
        </p:grpSpPr>
        <p:grpSp>
          <p:nvGrpSpPr>
            <p:cNvPr id="223" name="Group"/>
            <p:cNvGrpSpPr/>
            <p:nvPr/>
          </p:nvGrpSpPr>
          <p:grpSpPr>
            <a:xfrm>
              <a:off x="4724400" y="0"/>
              <a:ext cx="3581400" cy="2390775"/>
              <a:chOff x="0" y="0"/>
              <a:chExt cx="3581400" cy="2390775"/>
            </a:xfrm>
          </p:grpSpPr>
          <p:pic>
            <p:nvPicPr>
              <p:cNvPr id="221" name="800px-Pine_tree_forest02.jpeg" descr="800px-Pine_tree_forest02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581400" cy="239077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2" name="Coniferous Forest"/>
              <p:cNvSpPr txBox="1"/>
              <p:nvPr/>
            </p:nvSpPr>
            <p:spPr>
              <a:xfrm>
                <a:off x="285750" y="1847850"/>
                <a:ext cx="2971800" cy="4827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b="1" sz="2800">
                    <a:solidFill>
                      <a:srgbClr val="FFFF00"/>
                    </a:solidFill>
                  </a:defRPr>
                </a:lvl1pPr>
              </a:lstStyle>
              <a:p>
                <a:pPr/>
                <a:r>
                  <a:t>Coniferous Forest</a:t>
                </a:r>
              </a:p>
            </p:txBody>
          </p:sp>
        </p:grpSp>
        <p:grpSp>
          <p:nvGrpSpPr>
            <p:cNvPr id="226" name="Group"/>
            <p:cNvGrpSpPr/>
            <p:nvPr/>
          </p:nvGrpSpPr>
          <p:grpSpPr>
            <a:xfrm>
              <a:off x="0" y="0"/>
              <a:ext cx="3213100" cy="2406650"/>
              <a:chOff x="0" y="0"/>
              <a:chExt cx="3213100" cy="2406650"/>
            </a:xfrm>
          </p:grpSpPr>
          <p:pic>
            <p:nvPicPr>
              <p:cNvPr id="224" name="Forest1.jpeg" descr="Forest1.jpe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3213100" cy="24066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5" name="Deciduous Forest"/>
              <p:cNvSpPr txBox="1"/>
              <p:nvPr/>
            </p:nvSpPr>
            <p:spPr>
              <a:xfrm>
                <a:off x="123825" y="1871662"/>
                <a:ext cx="2971800" cy="4827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b="1" sz="2800">
                    <a:solidFill>
                      <a:srgbClr val="FFFF00"/>
                    </a:solidFill>
                  </a:defRPr>
                </a:lvl1pPr>
              </a:lstStyle>
              <a:p>
                <a:pPr/>
                <a:r>
                  <a:t>Deciduous Forest</a:t>
                </a:r>
              </a:p>
            </p:txBody>
          </p:sp>
        </p:grpSp>
        <p:grpSp>
          <p:nvGrpSpPr>
            <p:cNvPr id="229" name="Group"/>
            <p:cNvGrpSpPr/>
            <p:nvPr/>
          </p:nvGrpSpPr>
          <p:grpSpPr>
            <a:xfrm>
              <a:off x="4724400" y="3067050"/>
              <a:ext cx="3581400" cy="2387600"/>
              <a:chOff x="0" y="0"/>
              <a:chExt cx="3581400" cy="2387600"/>
            </a:xfrm>
          </p:grpSpPr>
          <p:pic>
            <p:nvPicPr>
              <p:cNvPr id="227" name="multiLayerForest.jpeg" descr="multiLayerForest.jpe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3581400" cy="23876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8" name="Multi-layered Forest"/>
              <p:cNvSpPr txBox="1"/>
              <p:nvPr/>
            </p:nvSpPr>
            <p:spPr>
              <a:xfrm>
                <a:off x="304800" y="57150"/>
                <a:ext cx="2971800" cy="8891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spcBef>
                    <a:spcPts val="1600"/>
                  </a:spcBef>
                  <a:defRPr b="1" sz="2800">
                    <a:solidFill>
                      <a:srgbClr val="FFFF00"/>
                    </a:solidFill>
                  </a:defRPr>
                </a:lvl1pPr>
              </a:lstStyle>
              <a:p>
                <a:pPr/>
                <a:r>
                  <a:t>Multi-layered Forest</a:t>
                </a:r>
              </a:p>
            </p:txBody>
          </p:sp>
        </p:grpSp>
        <p:grpSp>
          <p:nvGrpSpPr>
            <p:cNvPr id="232" name="Group"/>
            <p:cNvGrpSpPr/>
            <p:nvPr/>
          </p:nvGrpSpPr>
          <p:grpSpPr>
            <a:xfrm>
              <a:off x="0" y="2666999"/>
              <a:ext cx="3200400" cy="2835276"/>
              <a:chOff x="0" y="0"/>
              <a:chExt cx="3200400" cy="2835275"/>
            </a:xfrm>
          </p:grpSpPr>
          <p:pic>
            <p:nvPicPr>
              <p:cNvPr id="230" name="hardwoodForest.jpeg" descr="hardwoodForest.jpe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0" t="24386" r="0" b="0"/>
              <a:stretch>
                <a:fillRect/>
              </a:stretch>
            </p:blipFill>
            <p:spPr>
              <a:xfrm>
                <a:off x="0" y="-1"/>
                <a:ext cx="3200400" cy="28352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31" name="Ground layer in open Deciduous Forest"/>
              <p:cNvSpPr txBox="1"/>
              <p:nvPr/>
            </p:nvSpPr>
            <p:spPr>
              <a:xfrm>
                <a:off x="76200" y="152400"/>
                <a:ext cx="2971800" cy="12955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spcBef>
                    <a:spcPts val="1600"/>
                  </a:spcBef>
                  <a:defRPr b="1" sz="2800">
                    <a:solidFill>
                      <a:srgbClr val="FFFF00"/>
                    </a:solidFill>
                  </a:defRPr>
                </a:lvl1pPr>
              </a:lstStyle>
              <a:p>
                <a:pPr/>
                <a:r>
                  <a:t>Ground layer in open Deciduous Forest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6" name="Forestry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Forestry</a:t>
            </a:r>
          </a:p>
        </p:txBody>
      </p:sp>
      <p:sp>
        <p:nvSpPr>
          <p:cNvPr id="237" name="One Conservation practice from one of the following areas is require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Tx/>
              <a:buNone/>
            </a:pPr>
            <a:r>
              <a:t>One Conservation practice from one of the following areas is required:</a:t>
            </a:r>
          </a:p>
          <a:p>
            <a:pPr>
              <a:buSzTx/>
              <a:buNone/>
            </a:pPr>
            <a:r>
              <a:t>			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ppaction://hlinksldjump" tgtFrame="" tooltip="" history="1" highlightClick="0" endSnd="0"/>
              </a:rPr>
              <a:t>Re-planting</a:t>
            </a:r>
            <a:r>
              <a:t> </a:t>
            </a:r>
          </a:p>
          <a:p>
            <a:pPr>
              <a:buSzTx/>
              <a:buNone/>
            </a:pPr>
            <a:r>
              <a:t>			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ppaction://hlinksldjump" tgtFrame="" tooltip="" history="1" highlightClick="0" endSnd="0"/>
              </a:rPr>
              <a:t>Broadleaf/conifer mix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37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0" name="Forestry Re-planting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Forestry Re-planting</a:t>
            </a:r>
          </a:p>
        </p:txBody>
      </p:sp>
      <p:sp>
        <p:nvSpPr>
          <p:cNvPr id="241" name="Ensures continued health and growth of those forests that are periodically harvested for timber.…"/>
          <p:cNvSpPr txBox="1"/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•"/>
            </a:pPr>
            <a:r>
              <a:t>Ensures continued health and growth of those forests that are periodically harvested for timber. </a:t>
            </a:r>
          </a:p>
          <a:p>
            <a:pPr>
              <a:lnSpc>
                <a:spcPct val="90000"/>
              </a:lnSpc>
              <a:buChar char="•"/>
            </a:pPr>
            <a:r>
              <a:t>Allows foresters to choose the best species or mix for the forest. </a:t>
            </a:r>
          </a:p>
          <a:p>
            <a:pPr>
              <a:lnSpc>
                <a:spcPct val="90000"/>
              </a:lnSpc>
              <a:buChar char="•"/>
            </a:pPr>
            <a:r>
              <a:t>Helps the forest regrow as soon as possible. Replanting is now a common practice after harvests and wildfire. </a:t>
            </a:r>
          </a:p>
          <a:p>
            <a:pPr>
              <a:lnSpc>
                <a:spcPct val="90000"/>
              </a:lnSpc>
              <a:buChar char="•"/>
            </a:pPr>
            <a:r>
              <a:t>Forests that aren't replanted after a natural disaster, can take decades to re-establish. </a:t>
            </a:r>
          </a:p>
        </p:txBody>
      </p:sp>
      <p:sp>
        <p:nvSpPr>
          <p:cNvPr id="242" name="Go to next topic:…"/>
          <p:cNvSpPr txBox="1"/>
          <p:nvPr/>
        </p:nvSpPr>
        <p:spPr>
          <a:xfrm>
            <a:off x="6477000" y="0"/>
            <a:ext cx="2667000" cy="94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</a:pPr>
            <a:r>
              <a:t>Go to next topic: </a:t>
            </a:r>
          </a:p>
          <a:p>
            <a:pPr>
              <a:spcBef>
                <a:spcPts val="1400"/>
              </a:spcBef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ppaction://hlinksldjump" tgtFrame="" tooltip="" history="1" highlightClick="0" endSnd="0"/>
              </a:rPr>
              <a:t>Waste 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2"/>
      <p:bldP build="p" bldLvl="1" animBg="1" rev="0" advAuto="0" spid="241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5" name="Broadleaf/Conifer mix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Broadleaf/Conifer mix</a:t>
            </a:r>
          </a:p>
        </p:txBody>
      </p:sp>
      <p:sp>
        <p:nvSpPr>
          <p:cNvPr id="246" name="Conifers rapidly provide timber for industry to replace impor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•"/>
            </a:pPr>
            <a:r>
              <a:t>Conifers rapidly provide timber for industry to replace imports</a:t>
            </a:r>
          </a:p>
          <a:p>
            <a:pPr>
              <a:lnSpc>
                <a:spcPct val="90000"/>
              </a:lnSpc>
              <a:buChar char="•"/>
            </a:pPr>
            <a:r>
              <a:t>Broadleaf trees also provides timber for industry but at a much slower rate </a:t>
            </a:r>
          </a:p>
          <a:p>
            <a:pPr>
              <a:lnSpc>
                <a:spcPct val="90000"/>
              </a:lnSpc>
              <a:buChar char="•"/>
            </a:pPr>
            <a:r>
              <a:t>Broadleaf planting forms native woodland and provides amenities, wildlife habitats, adds to the landscape and increases biodiversity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/>
          <p:nvPr>
            <p:ph type="sldNum" sz="quarter" idx="2"/>
          </p:nvPr>
        </p:nvSpPr>
        <p:spPr>
          <a:xfrm>
            <a:off x="8265159" y="6248400"/>
            <a:ext cx="193041" cy="2870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0" name="What happened to the dodo? {Not examinable}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What happened to the dodo?</a:t>
            </a:r>
            <a:br/>
            <a:r>
              <a:rPr sz="1600"/>
              <a:t>{Not examinable}</a:t>
            </a:r>
          </a:p>
        </p:txBody>
      </p:sp>
      <p:sp>
        <p:nvSpPr>
          <p:cNvPr id="71" name="In 1598 Portuguese and Dutch sailors were the first people to live on the island of Mauritiu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•"/>
              <a:defRPr sz="2800"/>
            </a:pPr>
            <a:r>
              <a:t>In 1598 Portuguese and Dutch sailors were the first people to live on the island of Mauritius.</a:t>
            </a:r>
          </a:p>
          <a:p>
            <a:pPr>
              <a:buChar char="•"/>
              <a:defRPr sz="2800"/>
            </a:pPr>
          </a:p>
          <a:p>
            <a:pPr>
              <a:spcBef>
                <a:spcPts val="600"/>
              </a:spcBef>
              <a:buChar char="•"/>
              <a:defRPr sz="2800"/>
            </a:pPr>
            <a:r>
              <a:t>With them they brought pigs, dogs, rats and even monkeys.</a:t>
            </a:r>
          </a:p>
          <a:p>
            <a:pPr>
              <a:buChar char="•"/>
              <a:defRPr sz="2800"/>
            </a:pPr>
          </a:p>
          <a:p>
            <a:pPr>
              <a:spcBef>
                <a:spcPts val="600"/>
              </a:spcBef>
              <a:buChar char="•"/>
              <a:defRPr sz="2800"/>
            </a:pPr>
            <a:r>
              <a:t>They killed dodos for food and by 1681 (83 years later) they were extinct.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1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9" name="Conservation in action in Forestry"/>
          <p:cNvSpPr txBox="1"/>
          <p:nvPr>
            <p:ph type="title"/>
          </p:nvPr>
        </p:nvSpPr>
        <p:spPr>
          <a:xfrm>
            <a:off x="-1" y="609599"/>
            <a:ext cx="9144002" cy="1143002"/>
          </a:xfrm>
          <a:prstGeom prst="rect">
            <a:avLst/>
          </a:prstGeom>
        </p:spPr>
        <p:txBody>
          <a:bodyPr/>
          <a:lstStyle/>
          <a:p>
            <a:pPr/>
            <a:r>
              <a:t>Conservation in action in Forestry</a:t>
            </a:r>
          </a:p>
        </p:txBody>
      </p:sp>
      <p:sp>
        <p:nvSpPr>
          <p:cNvPr id="250" name="The selection and management of the tree species has an effect on the flora and fauna of the woodland…"/>
          <p:cNvSpPr txBox="1"/>
          <p:nvPr>
            <p:ph type="body" idx="1"/>
          </p:nvPr>
        </p:nvSpPr>
        <p:spPr>
          <a:xfrm>
            <a:off x="685800" y="1981200"/>
            <a:ext cx="7772400" cy="4648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•"/>
            </a:pPr>
            <a:r>
              <a:t>The selection and management of the tree species has an effect on the flora and fauna of the woodland</a:t>
            </a:r>
          </a:p>
          <a:p>
            <a:pPr>
              <a:lnSpc>
                <a:spcPct val="90000"/>
              </a:lnSpc>
              <a:buChar char="•"/>
            </a:pPr>
            <a:r>
              <a:t>Include local species of broadleaved species in plantations </a:t>
            </a:r>
          </a:p>
          <a:p>
            <a:pPr>
              <a:lnSpc>
                <a:spcPct val="90000"/>
              </a:lnSpc>
              <a:buChar char="•"/>
            </a:pPr>
            <a:r>
              <a:t>Leave greater areas of open space within plantations. This will encourage the growth of an understorey of shrubs by increased light penetration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50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3" name="Conservation in action in Forestry"/>
          <p:cNvSpPr txBox="1"/>
          <p:nvPr>
            <p:ph type="title"/>
          </p:nvPr>
        </p:nvSpPr>
        <p:spPr>
          <a:xfrm>
            <a:off x="-1" y="609599"/>
            <a:ext cx="9144002" cy="1143002"/>
          </a:xfrm>
          <a:prstGeom prst="rect">
            <a:avLst/>
          </a:prstGeom>
        </p:spPr>
        <p:txBody>
          <a:bodyPr/>
          <a:lstStyle/>
          <a:p>
            <a:pPr/>
            <a:r>
              <a:t>Conservation in action in Forestry</a:t>
            </a:r>
          </a:p>
        </p:txBody>
      </p:sp>
      <p:sp>
        <p:nvSpPr>
          <p:cNvPr id="254" name="Encourage the planting of woodland plots with the greatest woodland edge…"/>
          <p:cNvSpPr txBox="1"/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  <a:r>
              <a:t>Encourage the planting of woodland plots with the greatest woodland edge  </a:t>
            </a:r>
          </a:p>
          <a:p>
            <a:pPr>
              <a:buChar char="•"/>
            </a:pPr>
            <a:r>
              <a:t>Enhance the range of habitats of wooded areas by leaving some mature and dead wood; and increasing the number of water courses and ponds</a:t>
            </a:r>
          </a:p>
          <a:p>
            <a:pPr>
              <a:buChar char="•"/>
            </a:pPr>
            <a:r>
              <a:t>Promote selective felling rather than clearfelling as the dominant harvesting technique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54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7" name="Before we go to Waste Management – a quick  Learning check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 defTabSz="676655">
              <a:defRPr sz="3256"/>
            </a:pPr>
            <a:r>
              <a:t>Before we go to Waste Management – a quick </a:t>
            </a:r>
            <a:br/>
            <a:r>
              <a:t>Learning check</a:t>
            </a:r>
          </a:p>
        </p:txBody>
      </p:sp>
      <p:sp>
        <p:nvSpPr>
          <p:cNvPr id="258" name="Give one conservation practice fron the Forestry Industry"/>
          <p:cNvSpPr txBox="1"/>
          <p:nvPr>
            <p:ph type="body" sz="half" idx="1"/>
          </p:nvPr>
        </p:nvSpPr>
        <p:spPr>
          <a:xfrm>
            <a:off x="685800" y="2971800"/>
            <a:ext cx="7772400" cy="3124200"/>
          </a:xfrm>
          <a:prstGeom prst="rect">
            <a:avLst/>
          </a:prstGeom>
        </p:spPr>
        <p:txBody>
          <a:bodyPr/>
          <a:lstStyle>
            <a:lvl1pPr>
              <a:buSzTx/>
              <a:buNone/>
              <a:defRPr>
                <a:solidFill>
                  <a:srgbClr val="FF0000"/>
                </a:solidFill>
              </a:defRPr>
            </a:lvl1pPr>
          </a:lstStyle>
          <a:p>
            <a:pPr/>
            <a:r>
              <a:t>Give one conservation practice fron the Forestry Industry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5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1" name="Need to know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Need to know</a:t>
            </a:r>
          </a:p>
        </p:txBody>
      </p:sp>
      <p:sp>
        <p:nvSpPr>
          <p:cNvPr id="262" name="Define the term: Conservatio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•"/>
            </a:pPr>
            <a:r>
              <a:t>Define the term: Conservation.</a:t>
            </a:r>
          </a:p>
          <a:p>
            <a:pPr>
              <a:buChar char="•"/>
            </a:pPr>
            <a:r>
              <a:t>Outline any one practice of conservation from agriculture, forestry or fisheries.</a:t>
            </a:r>
          </a:p>
        </p:txBody>
      </p:sp>
      <p:sp>
        <p:nvSpPr>
          <p:cNvPr id="263" name="Go to next topic:…"/>
          <p:cNvSpPr txBox="1"/>
          <p:nvPr/>
        </p:nvSpPr>
        <p:spPr>
          <a:xfrm>
            <a:off x="6477000" y="5853112"/>
            <a:ext cx="2667000" cy="947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</a:pPr>
            <a:r>
              <a:t>Go to next topic: </a:t>
            </a:r>
          </a:p>
          <a:p>
            <a:pPr>
              <a:spcBef>
                <a:spcPts val="1400"/>
              </a:spcBef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Waste 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3" grpId="2"/>
      <p:bldP build="p" bldLvl="1" animBg="1" rev="0" advAuto="0" spid="262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6" name="END"/>
          <p:cNvSpPr txBox="1"/>
          <p:nvPr>
            <p:ph type="title"/>
          </p:nvPr>
        </p:nvSpPr>
        <p:spPr>
          <a:xfrm>
            <a:off x="685800" y="2857500"/>
            <a:ext cx="7772400" cy="1143001"/>
          </a:xfrm>
          <a:prstGeom prst="rect">
            <a:avLst/>
          </a:prstGeom>
        </p:spPr>
        <p:txBody>
          <a:bodyPr/>
          <a:lstStyle>
            <a:lvl1pPr>
              <a:defRPr b="1" sz="6600"/>
            </a:lvl1pPr>
          </a:lstStyle>
          <a:p>
            <a:pPr/>
            <a:r>
              <a:t>END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/>
          <p:nvPr>
            <p:ph type="sldNum" sz="quarter" idx="2"/>
          </p:nvPr>
        </p:nvSpPr>
        <p:spPr>
          <a:xfrm>
            <a:off x="8265159" y="6248400"/>
            <a:ext cx="193041" cy="2870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4" name="Conservation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Conservation</a:t>
            </a:r>
          </a:p>
        </p:txBody>
      </p:sp>
      <p:sp>
        <p:nvSpPr>
          <p:cNvPr id="75" name="If you are connected to the internet click on the link below to view a web page on the Relationship of the Dodo Bird and the Calvaria Tree {Not examinable}…"/>
          <p:cNvSpPr txBox="1"/>
          <p:nvPr>
            <p:ph type="body" idx="1"/>
          </p:nvPr>
        </p:nvSpPr>
        <p:spPr>
          <a:xfrm>
            <a:off x="266700" y="1981200"/>
            <a:ext cx="8610600" cy="4114800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  <a:r>
              <a:t>If you are connected to the internet click on the link below to view a web page on the </a:t>
            </a:r>
            <a:r>
              <a:rPr i="1"/>
              <a:t>Relationship of the Dodo Bird and the Calvaria Tree </a:t>
            </a:r>
            <a:r>
              <a:t>{</a:t>
            </a:r>
            <a:r>
              <a:rPr b="1" i="1"/>
              <a:t>Not examinable</a:t>
            </a:r>
            <a:r>
              <a:t>}</a:t>
            </a:r>
          </a:p>
          <a:p>
            <a:pPr>
              <a:buChar char="•"/>
            </a:pPr>
          </a:p>
          <a:p>
            <a:pPr>
              <a:buSzTx/>
              <a:buNone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http://geology.wcedu.pima.edu/~enicksin/new.html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"/>
          <p:cNvSpPr txBox="1"/>
          <p:nvPr>
            <p:ph type="sldNum" sz="quarter" idx="2"/>
          </p:nvPr>
        </p:nvSpPr>
        <p:spPr>
          <a:xfrm>
            <a:off x="8265159" y="6248400"/>
            <a:ext cx="193041" cy="2870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8" name="Learning check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Learning check</a:t>
            </a:r>
          </a:p>
        </p:txBody>
      </p:sp>
      <p:sp>
        <p:nvSpPr>
          <p:cNvPr id="79" name="Do you think any more species have become extinct since the dodo?…"/>
          <p:cNvSpPr txBox="1"/>
          <p:nvPr>
            <p:ph type="body" idx="1"/>
          </p:nvPr>
        </p:nvSpPr>
        <p:spPr>
          <a:xfrm>
            <a:off x="685800" y="1981200"/>
            <a:ext cx="7772400" cy="44958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>
                <a:solidFill>
                  <a:srgbClr val="FF0000"/>
                </a:solidFill>
              </a:defRPr>
            </a:pPr>
            <a:r>
              <a:t>Do you think any more species have become extinct since the dodo?</a:t>
            </a:r>
          </a:p>
          <a:p>
            <a:pPr>
              <a:buChar char="•"/>
            </a:pPr>
            <a:r>
              <a:t>Yes</a:t>
            </a:r>
          </a:p>
          <a:p>
            <a:pPr>
              <a:buSzTx/>
              <a:buNone/>
              <a:defRPr>
                <a:solidFill>
                  <a:srgbClr val="FF0000"/>
                </a:solidFill>
              </a:defRPr>
            </a:pPr>
            <a:r>
              <a:t>Now that we are aware of the extinction of species do you think it will ever happen again?</a:t>
            </a:r>
          </a:p>
          <a:p>
            <a:pPr>
              <a:buChar char="•"/>
            </a:pPr>
            <a:r>
              <a:t>Yes</a:t>
            </a:r>
          </a:p>
          <a:p>
            <a:pPr>
              <a:buSzTx/>
              <a:buNone/>
              <a:defRPr>
                <a:solidFill>
                  <a:srgbClr val="FF0000"/>
                </a:solidFill>
              </a:defRPr>
            </a:pPr>
            <a:r>
              <a:t>Why?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8265159" y="6248400"/>
            <a:ext cx="193041" cy="2870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2" name="What is Conservation?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What is Conservation?</a:t>
            </a:r>
          </a:p>
        </p:txBody>
      </p:sp>
      <p:sp>
        <p:nvSpPr>
          <p:cNvPr id="83" name="Conservation is the protection and wise management of natural resources and the environment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SzTx/>
              <a:buNone/>
            </a:lvl1pPr>
          </a:lstStyle>
          <a:p>
            <a:pPr/>
            <a:r>
              <a:t>Conservation is the protection and wise management of natural resources and the environment.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8265159" y="6248400"/>
            <a:ext cx="193041" cy="2870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6" name="Benefits of Conservation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/>
            <a:r>
              <a:t>Benefits of Conservation </a:t>
            </a:r>
          </a:p>
        </p:txBody>
      </p:sp>
      <p:sp>
        <p:nvSpPr>
          <p:cNvPr id="87" name="Existing environments are maintain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>
              <a:buAutoNum type="arabicPeriod" startAt="1"/>
            </a:pPr>
            <a:r>
              <a:t>Existing environments are maintained </a:t>
            </a:r>
          </a:p>
          <a:p>
            <a:pPr marL="609600" indent="-609600">
              <a:buAutoNum type="arabicPeriod" startAt="1"/>
            </a:pPr>
            <a:r>
              <a:t>Endangered species are preserved for reproduction </a:t>
            </a:r>
          </a:p>
          <a:p>
            <a:pPr marL="609600" indent="-609600">
              <a:buAutoNum type="arabicPeriod" startAt="1"/>
            </a:pPr>
            <a:r>
              <a:t>The balance of nature is maintained </a:t>
            </a:r>
          </a:p>
          <a:p>
            <a:pPr marL="609600" indent="-609600">
              <a:buAutoNum type="arabicPeriod" startAt="1"/>
            </a:pPr>
            <a:r>
              <a:t>Pollution and its effects are reduced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/>
          <p:nvPr>
            <p:ph type="sldNum" sz="quarter" idx="2"/>
          </p:nvPr>
        </p:nvSpPr>
        <p:spPr>
          <a:xfrm>
            <a:off x="8265159" y="6248400"/>
            <a:ext cx="193041" cy="2870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0" name="One Conservation practice from one of the following areas"/>
          <p:cNvSpPr txBox="1"/>
          <p:nvPr>
            <p:ph type="title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/>
          <a:lstStyle>
            <a:lvl1pPr defTabSz="749808">
              <a:defRPr sz="3607"/>
            </a:lvl1pPr>
          </a:lstStyle>
          <a:p>
            <a:pPr/>
            <a:r>
              <a:t>One Conservation practice from one of the following areas</a:t>
            </a:r>
          </a:p>
        </p:txBody>
      </p:sp>
      <p:graphicFrame>
        <p:nvGraphicFramePr>
          <p:cNvPr id="91" name="Table"/>
          <p:cNvGraphicFramePr/>
          <p:nvPr/>
        </p:nvGraphicFramePr>
        <p:xfrm>
          <a:off x="685800" y="2252662"/>
          <a:ext cx="7772400" cy="258286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57400"/>
                <a:gridCol w="5715000"/>
              </a:tblGrid>
              <a:tr h="51752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800"/>
                        <a:t>Area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800"/>
                        <a:t>Conservation Practice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30287">
                <a:tc>
                  <a:txBody>
                    <a:bodyPr/>
                    <a:lstStyle/>
                    <a:p>
                      <a:pPr algn="l">
                        <a:defRPr b="1" i="1" sz="2800"/>
                      </a:pPr>
                      <a:r>
                        <a:rPr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Agriculture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/>
                      </a:pPr>
                      <a:r>
                        <a:t>Mixed farming, Crop rotation</a:t>
                      </a:r>
                    </a:p>
                    <a:p>
                      <a:pPr algn="l">
                        <a:defRPr sz="2800"/>
                      </a:pPr>
                      <a:r>
                        <a:t>Biological controls, Gene banks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algn="l">
                        <a:defRPr b="1" i="1" sz="2800"/>
                      </a:pPr>
                      <a:r>
                        <a:rPr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Fisheries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Fishing Net size, Quotas, Re-stocking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algn="l">
                        <a:defRPr b="1" i="1" sz="2800"/>
                      </a:pPr>
                      <a:r>
                        <a:rPr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Forestry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Re-planting, Broadleaf/conifer mix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2" name="There is a need for continual monitoring of the environment to ensure its protection and the wise management of its natural resources."/>
          <p:cNvSpPr txBox="1"/>
          <p:nvPr/>
        </p:nvSpPr>
        <p:spPr>
          <a:xfrm>
            <a:off x="661987" y="5072062"/>
            <a:ext cx="7848601" cy="148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900"/>
              </a:spcBef>
              <a:defRPr sz="3200"/>
            </a:pPr>
            <a:r>
              <a:t>There is a need for continual monitoring of the environment to ensure </a:t>
            </a:r>
            <a:r>
              <a:t>its protection and the wise management of its natural resources.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66FF66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FF66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FF66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