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90033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990033"/>
        </a:fontRef>
        <a:srgbClr val="990033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381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381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990033"/>
        </a:fontRef>
        <a:srgbClr val="990033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381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381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990033"/>
        </a:fontRef>
        <a:srgbClr val="990033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381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381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990033"/>
        </a:fontRef>
        <a:srgbClr val="99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6E7"/>
          </a:solidFill>
        </a:fill>
      </a:tcStyle>
    </a:wholeTbl>
    <a:band2H>
      <a:tcTxStyle b="def" i="def"/>
      <a:tcStyle>
        <a:tcBdr/>
        <a:fill>
          <a:solidFill>
            <a:srgbClr val="FFFF00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990033"/>
        </a:fontRef>
        <a:srgbClr val="99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90033"/>
              </a:solidFill>
              <a:prstDash val="solid"/>
              <a:round/>
            </a:ln>
          </a:top>
          <a:bottom>
            <a:ln w="25400" cap="flat">
              <a:solidFill>
                <a:srgbClr val="9900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00"/>
          </a:solidFill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0033"/>
              </a:solidFill>
              <a:prstDash val="solid"/>
              <a:round/>
            </a:ln>
          </a:top>
          <a:bottom>
            <a:ln w="25400" cap="flat">
              <a:solidFill>
                <a:srgbClr val="9900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990033"/>
        </a:fontRef>
        <a:srgbClr val="990033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DDCACC"/>
          </a:solidFill>
        </a:fill>
      </a:tcStyle>
    </a:wholeTbl>
    <a:band2H>
      <a:tcTxStyle b="def" i="def"/>
      <a:tcStyle>
        <a:tcBdr/>
        <a:fill>
          <a:solidFill>
            <a:srgbClr val="EFE6E7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990033"/>
          </a:solidFill>
        </a:fill>
      </a:tcStyle>
    </a:firstCol>
    <a:la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381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990033"/>
          </a:solidFill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381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99003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FFFF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solidFill>
            <a:srgbClr val="FFFF00">
              <a:alpha val="20000"/>
            </a:srgbClr>
          </a:solidFill>
        </a:fill>
      </a:tcStyle>
    </a:firstCol>
    <a:la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50800" cap="flat">
              <a:solidFill>
                <a:srgbClr val="FFFF00"/>
              </a:solidFill>
              <a:prstDash val="solid"/>
              <a:round/>
            </a:ln>
          </a:top>
          <a:bottom>
            <a:ln w="127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00"/>
        </a:fontRef>
        <a:srgbClr val="FFFF00"/>
      </a:tcTxStyle>
      <a:tcStyle>
        <a:tcBdr>
          <a:left>
            <a:ln w="12700" cap="flat">
              <a:solidFill>
                <a:srgbClr val="FFFF00"/>
              </a:solidFill>
              <a:prstDash val="solid"/>
              <a:round/>
            </a:ln>
          </a:left>
          <a:right>
            <a:ln w="12700" cap="flat">
              <a:solidFill>
                <a:srgbClr val="FFFF00"/>
              </a:solidFill>
              <a:prstDash val="solid"/>
              <a:round/>
            </a:ln>
          </a:right>
          <a:top>
            <a:ln w="12700" cap="flat">
              <a:solidFill>
                <a:srgbClr val="FFFF00"/>
              </a:solidFill>
              <a:prstDash val="solid"/>
              <a:round/>
            </a:ln>
          </a:top>
          <a:bottom>
            <a:ln w="25400" cap="flat">
              <a:solidFill>
                <a:srgbClr val="FFFF00"/>
              </a:solidFill>
              <a:prstDash val="solid"/>
              <a:round/>
            </a:ln>
          </a:bottom>
          <a:insideH>
            <a:ln w="12700" cap="flat">
              <a:solidFill>
                <a:srgbClr val="FFFF00"/>
              </a:solidFill>
              <a:prstDash val="solid"/>
              <a:round/>
            </a:ln>
          </a:insideH>
          <a:insideV>
            <a:ln w="12700" cap="flat">
              <a:solidFill>
                <a:srgbClr val="FFFF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4643966" y="1981200"/>
            <a:ext cx="3814234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9900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99CC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" name="1.5.2 Ecology Equipment"/>
          <p:cNvSpPr txBox="1"/>
          <p:nvPr>
            <p:ph type="ctrTitle"/>
          </p:nvPr>
        </p:nvSpPr>
        <p:spPr>
          <a:xfrm>
            <a:off x="685800" y="2286000"/>
            <a:ext cx="7772400" cy="1143001"/>
          </a:xfrm>
          <a:prstGeom prst="rect">
            <a:avLst/>
          </a:prstGeom>
        </p:spPr>
        <p:txBody>
          <a:bodyPr/>
          <a:lstStyle/>
          <a:p>
            <a:pPr/>
            <a:r>
              <a:t>1.5.2 Ecology Equipment</a:t>
            </a:r>
          </a:p>
        </p:txBody>
      </p:sp>
      <p:sp>
        <p:nvSpPr>
          <p:cNvPr id="4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Pooter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Pooter</a:t>
            </a:r>
          </a:p>
        </p:txBody>
      </p:sp>
      <p:sp>
        <p:nvSpPr>
          <p:cNvPr id="84" name="Used for picking up very small animals.…"/>
          <p:cNvSpPr txBox="1"/>
          <p:nvPr>
            <p:ph type="body" sz="half" idx="1"/>
          </p:nvPr>
        </p:nvSpPr>
        <p:spPr>
          <a:xfrm>
            <a:off x="4957762" y="1981200"/>
            <a:ext cx="3810001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Used for picking up very small animals. </a:t>
            </a:r>
          </a:p>
          <a:p>
            <a:pPr>
              <a:buChar char="•"/>
            </a:pPr>
            <a:r>
              <a:t>Suck through mouthpiece (end of which is covered with muslin) and the animal is taken into jar through the hose </a:t>
            </a:r>
          </a:p>
        </p:txBody>
      </p:sp>
      <p:pic>
        <p:nvPicPr>
          <p:cNvPr id="8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562" y="2306637"/>
            <a:ext cx="4495801" cy="390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182858" y="6248400"/>
            <a:ext cx="275343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Sieve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Sieve</a:t>
            </a:r>
          </a:p>
        </p:txBody>
      </p:sp>
      <p:sp>
        <p:nvSpPr>
          <p:cNvPr id="89" name="Organisms that live in leaf litter can be extracted by using a sieve with a mesh size of about 5 mm.…"/>
          <p:cNvSpPr txBox="1"/>
          <p:nvPr>
            <p:ph type="body" sz="half" idx="1"/>
          </p:nvPr>
        </p:nvSpPr>
        <p:spPr>
          <a:xfrm>
            <a:off x="4648200" y="1827212"/>
            <a:ext cx="3810000" cy="4800601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Organisms that live in leaf litter can be extracted by using a sieve with a mesh size of about 5 mm. </a:t>
            </a:r>
          </a:p>
          <a:p>
            <a:pPr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Use the sieve over a beating tray or a large sheet of paper.</a:t>
            </a:r>
          </a:p>
        </p:txBody>
      </p:sp>
      <p:pic>
        <p:nvPicPr>
          <p:cNvPr id="90" name="Sieve.jpeg" descr="Siev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562225"/>
            <a:ext cx="3810000" cy="2951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Cryptozoic trap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Cryptozoic trap</a:t>
            </a:r>
          </a:p>
        </p:txBody>
      </p:sp>
      <p:sp>
        <p:nvSpPr>
          <p:cNvPr id="94" name="A piece of wood or stone which is left on the ground.…"/>
          <p:cNvSpPr txBox="1"/>
          <p:nvPr>
            <p:ph type="body" idx="1"/>
          </p:nvPr>
        </p:nvSpPr>
        <p:spPr>
          <a:xfrm>
            <a:off x="838200" y="1981200"/>
            <a:ext cx="7620000" cy="41148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A piece of wood or stone which is left on the ground.</a:t>
            </a:r>
          </a:p>
          <a:p>
            <a:pPr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After a suitable interval, animals such as slugs, woodlice, centipedes and millipedes will be found underneath.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Mammal Trap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Mammal Trap</a:t>
            </a:r>
          </a:p>
        </p:txBody>
      </p:sp>
      <p:sp>
        <p:nvSpPr>
          <p:cNvPr id="98" name="Used to collect small mammals…"/>
          <p:cNvSpPr txBox="1"/>
          <p:nvPr>
            <p:ph type="body" sz="quarter" idx="1"/>
          </p:nvPr>
        </p:nvSpPr>
        <p:spPr>
          <a:xfrm>
            <a:off x="5453062" y="2759075"/>
            <a:ext cx="3810001" cy="2190751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Used to collect small mammals </a:t>
            </a:r>
          </a:p>
          <a:p>
            <a:pPr>
              <a:buChar char="•"/>
            </a:pPr>
            <a:r>
              <a:t>e.g. mice, voles, etc. </a:t>
            </a:r>
          </a:p>
        </p:txBody>
      </p:sp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75" y="2438400"/>
            <a:ext cx="4495800" cy="280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" name="Pitfall Trap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Pitfall Trap</a:t>
            </a:r>
          </a:p>
        </p:txBody>
      </p:sp>
      <p:sp>
        <p:nvSpPr>
          <p:cNvPr id="103" name="Jam jar buried in ground and covered with raised flat stone.…"/>
          <p:cNvSpPr txBox="1"/>
          <p:nvPr>
            <p:ph type="body" sz="half" idx="1"/>
          </p:nvPr>
        </p:nvSpPr>
        <p:spPr>
          <a:xfrm>
            <a:off x="4606925" y="1981200"/>
            <a:ext cx="4495800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Jam jar buried in ground and covered with raised flat stone. </a:t>
            </a:r>
          </a:p>
          <a:p>
            <a:pPr>
              <a:buChar char="•"/>
            </a:pPr>
            <a:r>
              <a:t>Used to collect ground surface animals insects, nocturnal and diurnal </a:t>
            </a:r>
          </a:p>
          <a:p>
            <a:pPr>
              <a:buChar char="•"/>
            </a:pPr>
            <a:r>
              <a:t>e.g. spiders, centipedes, woodlice, beetles, etc. </a:t>
            </a:r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737" y="2317750"/>
            <a:ext cx="4343401" cy="3667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Beating tray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Beating tray</a:t>
            </a:r>
          </a:p>
        </p:txBody>
      </p:sp>
      <p:sp>
        <p:nvSpPr>
          <p:cNvPr id="108" name="This is a white tray, cotton sheet or large sheet of white paper.…"/>
          <p:cNvSpPr txBox="1"/>
          <p:nvPr>
            <p:ph type="body" sz="half" idx="1"/>
          </p:nvPr>
        </p:nvSpPr>
        <p:spPr>
          <a:xfrm>
            <a:off x="4648200" y="1981200"/>
            <a:ext cx="4191000" cy="4876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This is a white tray, cotton sheet or large sheet of white paper. </a:t>
            </a:r>
          </a:p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It is placed under a bush or tree branch. </a:t>
            </a:r>
          </a:p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The tree branch is shaken suddenly and vigorously. </a:t>
            </a:r>
          </a:p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Insects and other invertebrates fall onto the tray.</a:t>
            </a:r>
          </a:p>
        </p:txBody>
      </p:sp>
      <p:pic>
        <p:nvPicPr>
          <p:cNvPr id="109" name="Beating tray.jpeg" descr="Beating tra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657475"/>
            <a:ext cx="3810000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Settlement tray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Settlement tray</a:t>
            </a:r>
          </a:p>
        </p:txBody>
      </p:sp>
      <p:sp>
        <p:nvSpPr>
          <p:cNvPr id="113" name="This is used in freshwater.…"/>
          <p:cNvSpPr txBox="1"/>
          <p:nvPr>
            <p:ph type="body" idx="1"/>
          </p:nvPr>
        </p:nvSpPr>
        <p:spPr>
          <a:xfrm>
            <a:off x="762000" y="1981200"/>
            <a:ext cx="79248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This is used in freshwater. </a:t>
            </a:r>
          </a:p>
          <a:p>
            <a:pPr>
              <a:lnSpc>
                <a:spcPct val="90000"/>
              </a:lnSpc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It consists of a shallow wooden frame which has a metal gauze or perforated zinc sheet bottom. </a:t>
            </a:r>
          </a:p>
          <a:p>
            <a:pPr>
              <a:lnSpc>
                <a:spcPct val="90000"/>
              </a:lnSpc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The tray is placed on the bottom of a pond or stream and is covered with gravel or mud and is left in place for a month or more. </a:t>
            </a:r>
          </a:p>
          <a:p>
            <a:pPr>
              <a:lnSpc>
                <a:spcPct val="90000"/>
              </a:lnSpc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It is then carefully removed and examined and the organisms which have settled on it are recorded.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6" name="Environmental Comparator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Environmental Comparator</a:t>
            </a:r>
          </a:p>
        </p:txBody>
      </p:sp>
      <p:sp>
        <p:nvSpPr>
          <p:cNvPr id="117" name="An electronic device often with a digital display…"/>
          <p:cNvSpPr txBox="1"/>
          <p:nvPr>
            <p:ph type="body" sz="half" idx="1"/>
          </p:nvPr>
        </p:nvSpPr>
        <p:spPr>
          <a:xfrm>
            <a:off x="4648200" y="1981200"/>
            <a:ext cx="4495800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An electronic device often with a digital display </a:t>
            </a:r>
          </a:p>
          <a:p>
            <a:pPr>
              <a:buChar char="•"/>
            </a:pPr>
            <a:r>
              <a:t>Used for accurate measurement of different environmental abiotic factors e.g. temperature, pH, light intensity, etc.</a:t>
            </a:r>
          </a:p>
        </p:txBody>
      </p: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306637"/>
            <a:ext cx="3810000" cy="346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Light meter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Light meter</a:t>
            </a:r>
          </a:p>
        </p:txBody>
      </p:sp>
      <p:sp>
        <p:nvSpPr>
          <p:cNvPr id="122" name="Used to measure the light intensity"/>
          <p:cNvSpPr txBox="1"/>
          <p:nvPr>
            <p:ph type="body" sz="quarter" idx="1"/>
          </p:nvPr>
        </p:nvSpPr>
        <p:spPr>
          <a:xfrm>
            <a:off x="5005387" y="3124200"/>
            <a:ext cx="3810001" cy="1143001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pPr/>
            <a:r>
              <a:t>Used to measure the light intensity</a:t>
            </a:r>
          </a:p>
        </p:txBody>
      </p:sp>
      <p:pic>
        <p:nvPicPr>
          <p:cNvPr id="123" name="Light meter.jpeg" descr="Light met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387" y="2095500"/>
            <a:ext cx="4495801" cy="3371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" name="A Quadrat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A Quadrat</a:t>
            </a:r>
          </a:p>
        </p:txBody>
      </p:sp>
      <p:sp>
        <p:nvSpPr>
          <p:cNvPr id="127" name="A frame that forms a known area usually…"/>
          <p:cNvSpPr txBox="1"/>
          <p:nvPr>
            <p:ph type="body" sz="half" idx="1"/>
          </p:nvPr>
        </p:nvSpPr>
        <p:spPr>
          <a:xfrm>
            <a:off x="4648200" y="1981200"/>
            <a:ext cx="44958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Char char="•"/>
            </a:pPr>
            <a:r>
              <a:t>A frame that forms a known area usually </a:t>
            </a:r>
          </a:p>
          <a:p>
            <a:pPr>
              <a:lnSpc>
                <a:spcPct val="90000"/>
              </a:lnSpc>
              <a:buSzTx/>
              <a:buNone/>
            </a:pPr>
            <a:r>
              <a:t>		0.5m X 0.5m </a:t>
            </a:r>
          </a:p>
          <a:p>
            <a:pPr>
              <a:lnSpc>
                <a:spcPct val="90000"/>
              </a:lnSpc>
              <a:buSzTx/>
              <a:buNone/>
            </a:pPr>
            <a:r>
              <a:t>		= 0.25m</a:t>
            </a:r>
            <a:r>
              <a:rPr baseline="30000"/>
              <a:t>2</a:t>
            </a:r>
            <a:endParaRPr baseline="30000"/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Char char="•"/>
            </a:pPr>
            <a:r>
              <a:t>Usually square shaped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FFFF00"/>
              </a:buClr>
              <a:buChar char="•"/>
            </a:pPr>
            <a:r>
              <a:t>Can be used to measure:</a:t>
            </a:r>
          </a:p>
          <a:p>
            <a:pPr>
              <a:lnSpc>
                <a:spcPct val="90000"/>
              </a:lnSpc>
              <a:spcBef>
                <a:spcPts val="1900"/>
              </a:spcBef>
              <a:buSzTx/>
              <a:buNone/>
            </a:pPr>
            <a:r>
              <a:t>		Frequency and</a:t>
            </a:r>
          </a:p>
          <a:p>
            <a:pPr>
              <a:lnSpc>
                <a:spcPct val="90000"/>
              </a:lnSpc>
              <a:spcBef>
                <a:spcPts val="1900"/>
              </a:spcBef>
              <a:buSzTx/>
              <a:buNone/>
            </a:pPr>
            <a:r>
              <a:t>		% Cover</a:t>
            </a:r>
          </a:p>
        </p:txBody>
      </p:sp>
      <p:pic>
        <p:nvPicPr>
          <p:cNvPr id="1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71800"/>
            <a:ext cx="4495800" cy="2589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" name="Students on a field trip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Students on a field trip</a:t>
            </a:r>
          </a:p>
        </p:txBody>
      </p:sp>
      <p:pic>
        <p:nvPicPr>
          <p:cNvPr id="45" name="Field trip.jpeg" descr="Field tri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947862"/>
            <a:ext cx="6248400" cy="468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" name="Homemade Quadrat  Internal area = 0.25m2"/>
          <p:cNvSpPr txBox="1"/>
          <p:nvPr>
            <p:ph type="title"/>
          </p:nvPr>
        </p:nvSpPr>
        <p:spPr>
          <a:xfrm>
            <a:off x="685800" y="300037"/>
            <a:ext cx="7772400" cy="1143001"/>
          </a:xfrm>
          <a:prstGeom prst="rect">
            <a:avLst/>
          </a:prstGeom>
        </p:spPr>
        <p:txBody>
          <a:bodyPr/>
          <a:lstStyle/>
          <a:p>
            <a:pPr defTabSz="749808">
              <a:defRPr sz="3607"/>
            </a:pPr>
            <a:r>
              <a:t>Homemade Quadrat </a:t>
            </a:r>
            <a:br/>
            <a:r>
              <a:t>Internal area = 0.25m</a:t>
            </a:r>
            <a:r>
              <a:rPr baseline="29560"/>
              <a:t>2</a:t>
            </a:r>
          </a:p>
        </p:txBody>
      </p:sp>
      <p:pic>
        <p:nvPicPr>
          <p:cNvPr id="132" name="Quadrat.jpeg" descr="Quadra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757362"/>
            <a:ext cx="6400800" cy="480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Quadrat with marker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Quadrat with marker</a:t>
            </a:r>
          </a:p>
        </p:txBody>
      </p:sp>
      <p:pic>
        <p:nvPicPr>
          <p:cNvPr id="136" name="Quadrat with marker.jpeg" descr="Quadrat with mark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828800"/>
            <a:ext cx="64008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1. Name it 2. What is it used for? 3. How do you use it?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521208">
              <a:defRPr sz="2508"/>
            </a:pPr>
            <a:r>
              <a:t>1. Name it</a:t>
            </a:r>
            <a:br/>
            <a:r>
              <a:t>2. What is it used for?</a:t>
            </a:r>
            <a:br/>
            <a:r>
              <a:t>3. How do you use it?</a:t>
            </a:r>
          </a:p>
        </p:txBody>
      </p:sp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254250"/>
            <a:ext cx="6596063" cy="460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1. Name it 2. What is it used for?"/>
          <p:cNvSpPr txBox="1"/>
          <p:nvPr>
            <p:ph type="title"/>
          </p:nvPr>
        </p:nvSpPr>
        <p:spPr>
          <a:xfrm>
            <a:off x="685800" y="258762"/>
            <a:ext cx="7772400" cy="1143001"/>
          </a:xfrm>
          <a:prstGeom prst="rect">
            <a:avLst/>
          </a:prstGeom>
        </p:spPr>
        <p:txBody>
          <a:bodyPr/>
          <a:lstStyle/>
          <a:p>
            <a:pPr defTabSz="749808">
              <a:defRPr sz="3607"/>
            </a:pPr>
            <a:r>
              <a:t>1. Name it</a:t>
            </a:r>
            <a:br/>
            <a:r>
              <a:t>2. What is it used for?</a:t>
            </a:r>
          </a:p>
        </p:txBody>
      </p:sp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676400"/>
            <a:ext cx="4000500" cy="500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1. Name it 2. What is it used for?"/>
          <p:cNvSpPr txBox="1"/>
          <p:nvPr>
            <p:ph type="title"/>
          </p:nvPr>
        </p:nvSpPr>
        <p:spPr>
          <a:xfrm>
            <a:off x="685800" y="341312"/>
            <a:ext cx="7772400" cy="1143001"/>
          </a:xfrm>
          <a:prstGeom prst="rect">
            <a:avLst/>
          </a:prstGeom>
        </p:spPr>
        <p:txBody>
          <a:bodyPr/>
          <a:lstStyle/>
          <a:p>
            <a:pPr defTabSz="749808">
              <a:defRPr sz="3607"/>
            </a:pPr>
            <a:r>
              <a:t>1. Name it</a:t>
            </a:r>
            <a:br/>
            <a:r>
              <a:t>2. What is it used for?</a:t>
            </a:r>
          </a:p>
        </p:txBody>
      </p:sp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1905000"/>
            <a:ext cx="4652963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END"/>
          <p:cNvSpPr txBox="1"/>
          <p:nvPr>
            <p:ph type="title"/>
          </p:nvPr>
        </p:nvSpPr>
        <p:spPr>
          <a:xfrm>
            <a:off x="685800" y="2857500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Baermann funnell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Baermann funnell</a:t>
            </a:r>
          </a:p>
        </p:txBody>
      </p:sp>
      <p:sp>
        <p:nvSpPr>
          <p:cNvPr id="49" name="Used to extrract nematodes from a soil sample…"/>
          <p:cNvSpPr txBox="1"/>
          <p:nvPr>
            <p:ph type="body" sz="half" idx="1"/>
          </p:nvPr>
        </p:nvSpPr>
        <p:spPr>
          <a:xfrm>
            <a:off x="4648200" y="1857375"/>
            <a:ext cx="38100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Used to extrract nematodes from a soil sample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Light and heat cause the organisms to move out of the muslin bag and into the bottom of the funnel where they are collected for examination under a microscope and identification.</a:t>
            </a:r>
          </a:p>
        </p:txBody>
      </p:sp>
      <p:pic>
        <p:nvPicPr>
          <p:cNvPr id="50" name="Baermann funnel.jpeg" descr="Baermann funne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609850"/>
            <a:ext cx="38100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" name="Tullgren Funnel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Tullgren Funnel</a:t>
            </a:r>
          </a:p>
        </p:txBody>
      </p:sp>
      <p:sp>
        <p:nvSpPr>
          <p:cNvPr id="54" name="Used to extract animals from soil by heating the soil on one side…"/>
          <p:cNvSpPr txBox="1"/>
          <p:nvPr>
            <p:ph type="body" sz="half" idx="1"/>
          </p:nvPr>
        </p:nvSpPr>
        <p:spPr>
          <a:xfrm>
            <a:off x="4953000" y="1752600"/>
            <a:ext cx="38100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Used to extract animals from soil by heating the soil on one side </a:t>
            </a:r>
          </a:p>
          <a:p>
            <a:pPr>
              <a:lnSpc>
                <a:spcPct val="90000"/>
              </a:lnSpc>
              <a:buChar char="•"/>
              <a:defRPr>
                <a:latin typeface="Times"/>
                <a:ea typeface="Times"/>
                <a:cs typeface="Times"/>
                <a:sym typeface="Times"/>
              </a:defRPr>
            </a:pPr>
            <a:r>
              <a:t>The animals are driven out of the soil by heat from a lamp and fall through a wire gauze</a:t>
            </a:r>
          </a:p>
        </p:txBody>
      </p:sp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676400"/>
            <a:ext cx="4322763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Grapnel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Grapnel</a:t>
            </a:r>
          </a:p>
        </p:txBody>
      </p:sp>
      <p:sp>
        <p:nvSpPr>
          <p:cNvPr id="59" name="a plant grab. It consists of a sturdy pole with barbs at one end…"/>
          <p:cNvSpPr txBox="1"/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a plant grab. It consists of a sturdy pole with barbs at one end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When the grab is plunged into aquatic vegetation the plants become entangled in the barbs and can be pulled onto dry land.</a:t>
            </a:r>
          </a:p>
        </p:txBody>
      </p:sp>
      <p:pic>
        <p:nvPicPr>
          <p:cNvPr id="60" name="Grapnel.jpeg" descr="Grapne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266950"/>
            <a:ext cx="3810000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" name="Insect net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Insect net</a:t>
            </a:r>
          </a:p>
        </p:txBody>
      </p:sp>
      <p:sp>
        <p:nvSpPr>
          <p:cNvPr id="64" name="Used for catching flying insects.…"/>
          <p:cNvSpPr txBox="1"/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Used for catching flying insects. </a:t>
            </a:r>
          </a:p>
          <a:p>
            <a:pPr>
              <a:spcBef>
                <a:spcPts val="600"/>
              </a:spcBef>
              <a:buChar char="•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The net part should be sufficiently long so that the mouth frame seals off the end of the net which contains the catch when the net is laid flat.</a:t>
            </a:r>
          </a:p>
        </p:txBody>
      </p:sp>
      <p:pic>
        <p:nvPicPr>
          <p:cNvPr id="65" name="insectnet.jpeg" descr="insectne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587" y="1981200"/>
            <a:ext cx="263683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Fish Net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Fish Net</a:t>
            </a:r>
          </a:p>
        </p:txBody>
      </p:sp>
      <p:sp>
        <p:nvSpPr>
          <p:cNvPr id="69" name="Used to collect small fish from pools and streams"/>
          <p:cNvSpPr txBox="1"/>
          <p:nvPr>
            <p:ph type="body" sz="quarter" idx="1"/>
          </p:nvPr>
        </p:nvSpPr>
        <p:spPr>
          <a:xfrm>
            <a:off x="4648200" y="2895600"/>
            <a:ext cx="3810000" cy="3200400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pPr/>
            <a:r>
              <a:t>Used to collect small fish from pools and streams</a:t>
            </a:r>
          </a:p>
        </p:txBody>
      </p:sp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203450"/>
            <a:ext cx="3810000" cy="3668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Plankton Net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Plankton Net</a:t>
            </a:r>
          </a:p>
        </p:txBody>
      </p:sp>
      <p:sp>
        <p:nvSpPr>
          <p:cNvPr id="74" name="Used to collect microscopic plants and animals from pools and streams"/>
          <p:cNvSpPr txBox="1"/>
          <p:nvPr>
            <p:ph type="body" sz="quarter" idx="1"/>
          </p:nvPr>
        </p:nvSpPr>
        <p:spPr>
          <a:xfrm>
            <a:off x="4854575" y="2782887"/>
            <a:ext cx="3810000" cy="2667001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pPr/>
            <a:r>
              <a:t>Used to collect microscopic plants and animals from pools and streams </a:t>
            </a:r>
          </a:p>
        </p:txBody>
      </p:sp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75" y="2147887"/>
            <a:ext cx="4267200" cy="390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" name="Sweep Net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Sweep Net</a:t>
            </a:r>
          </a:p>
        </p:txBody>
      </p:sp>
      <p:sp>
        <p:nvSpPr>
          <p:cNvPr id="79" name="Used to collect insects from tall grass"/>
          <p:cNvSpPr txBox="1"/>
          <p:nvPr>
            <p:ph type="body" sz="quarter" idx="1"/>
          </p:nvPr>
        </p:nvSpPr>
        <p:spPr>
          <a:xfrm>
            <a:off x="5122862" y="2895600"/>
            <a:ext cx="3810001" cy="3200400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pPr/>
            <a:r>
              <a:t>Used to collect insects from tall grass </a:t>
            </a:r>
          </a:p>
        </p:txBody>
      </p:sp>
      <p:pic>
        <p:nvPicPr>
          <p:cNvPr id="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62" y="2481262"/>
            <a:ext cx="4495801" cy="345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990033"/>
      </a:dk1>
      <a:lt1>
        <a:srgbClr val="990033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900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900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900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90033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